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73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70" r:id="rId20"/>
    <p:sldId id="362" r:id="rId21"/>
    <p:sldId id="363" r:id="rId22"/>
    <p:sldId id="364" r:id="rId23"/>
    <p:sldId id="365" r:id="rId24"/>
    <p:sldId id="367" r:id="rId25"/>
    <p:sldId id="368" r:id="rId26"/>
    <p:sldId id="369" r:id="rId27"/>
    <p:sldId id="374" r:id="rId28"/>
    <p:sldId id="371" r:id="rId29"/>
    <p:sldId id="429" r:id="rId30"/>
    <p:sldId id="375" r:id="rId31"/>
    <p:sldId id="376" r:id="rId32"/>
    <p:sldId id="377" r:id="rId33"/>
    <p:sldId id="379" r:id="rId34"/>
    <p:sldId id="380" r:id="rId35"/>
    <p:sldId id="381" r:id="rId36"/>
    <p:sldId id="382" r:id="rId37"/>
    <p:sldId id="392" r:id="rId38"/>
    <p:sldId id="393" r:id="rId39"/>
    <p:sldId id="394" r:id="rId40"/>
    <p:sldId id="395" r:id="rId41"/>
    <p:sldId id="396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7" r:id="rId52"/>
    <p:sldId id="398" r:id="rId53"/>
    <p:sldId id="399" r:id="rId54"/>
    <p:sldId id="400" r:id="rId55"/>
    <p:sldId id="402" r:id="rId56"/>
    <p:sldId id="401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2" r:id="rId66"/>
    <p:sldId id="413" r:id="rId67"/>
    <p:sldId id="414" r:id="rId68"/>
    <p:sldId id="430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4" r:id="rId78"/>
    <p:sldId id="426" r:id="rId79"/>
    <p:sldId id="427" r:id="rId80"/>
    <p:sldId id="425" r:id="rId81"/>
    <p:sldId id="428" r:id="rId82"/>
    <p:sldId id="34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8xZBFc/agcxM1LVVwAHJg==" hashData="b3jUmQLn+U9ML0XxriSAwWjWcz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FF"/>
    <a:srgbClr val="439838"/>
    <a:srgbClr val="FF00FF"/>
    <a:srgbClr val="0000FF"/>
    <a:srgbClr val="FA4C16"/>
    <a:srgbClr val="FFFF66"/>
    <a:srgbClr val="49A53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4" autoAdjust="0"/>
    <p:restoredTop sz="94660"/>
  </p:normalViewPr>
  <p:slideViewPr>
    <p:cSldViewPr>
      <p:cViewPr varScale="1">
        <p:scale>
          <a:sx n="70" d="100"/>
          <a:sy n="70" d="100"/>
        </p:scale>
        <p:origin x="-576" y="-108"/>
      </p:cViewPr>
      <p:guideLst>
        <p:guide orient="horz" pos="2160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0" y="0"/>
            <a:chExt cx="4308" cy="2120"/>
          </a:xfrm>
        </p:grpSpPr>
        <p:sp>
          <p:nvSpPr>
            <p:cNvPr id="2052" name="未知"/>
            <p:cNvSpPr>
              <a:spLocks/>
            </p:cNvSpPr>
            <p:nvPr/>
          </p:nvSpPr>
          <p:spPr bwMode="auto">
            <a:xfrm>
              <a:off x="79" y="94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未知"/>
            <p:cNvSpPr>
              <a:spLocks/>
            </p:cNvSpPr>
            <p:nvPr/>
          </p:nvSpPr>
          <p:spPr bwMode="auto">
            <a:xfrm>
              <a:off x="39" y="279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" name="未知"/>
            <p:cNvSpPr>
              <a:spLocks/>
            </p:cNvSpPr>
            <p:nvPr/>
          </p:nvSpPr>
          <p:spPr bwMode="auto">
            <a:xfrm>
              <a:off x="346" y="402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" name="未知"/>
            <p:cNvSpPr>
              <a:spLocks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" name="未知"/>
            <p:cNvSpPr>
              <a:spLocks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" name="未知"/>
            <p:cNvSpPr>
              <a:spLocks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未知"/>
            <p:cNvSpPr>
              <a:spLocks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未知"/>
            <p:cNvSpPr>
              <a:spLocks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未知"/>
            <p:cNvSpPr>
              <a:spLocks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未知"/>
            <p:cNvSpPr>
              <a:spLocks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未知"/>
            <p:cNvSpPr>
              <a:spLocks/>
            </p:cNvSpPr>
            <p:nvPr/>
          </p:nvSpPr>
          <p:spPr bwMode="auto">
            <a:xfrm>
              <a:off x="1047" y="118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未知"/>
            <p:cNvSpPr>
              <a:spLocks/>
            </p:cNvSpPr>
            <p:nvPr/>
          </p:nvSpPr>
          <p:spPr bwMode="auto">
            <a:xfrm>
              <a:off x="1045" y="36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未知"/>
            <p:cNvSpPr>
              <a:spLocks/>
            </p:cNvSpPr>
            <p:nvPr/>
          </p:nvSpPr>
          <p:spPr bwMode="auto">
            <a:xfrm>
              <a:off x="961" y="106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未知"/>
            <p:cNvSpPr>
              <a:spLocks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未知"/>
            <p:cNvSpPr>
              <a:spLocks/>
            </p:cNvSpPr>
            <p:nvPr/>
          </p:nvSpPr>
          <p:spPr bwMode="auto">
            <a:xfrm>
              <a:off x="1000" y="78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未知"/>
            <p:cNvSpPr>
              <a:spLocks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未知"/>
            <p:cNvSpPr>
              <a:spLocks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未知"/>
            <p:cNvSpPr>
              <a:spLocks/>
            </p:cNvSpPr>
            <p:nvPr/>
          </p:nvSpPr>
          <p:spPr bwMode="auto">
            <a:xfrm>
              <a:off x="0" y="294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未知"/>
            <p:cNvSpPr>
              <a:spLocks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未知"/>
            <p:cNvSpPr>
              <a:spLocks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未知"/>
            <p:cNvSpPr>
              <a:spLocks/>
            </p:cNvSpPr>
            <p:nvPr/>
          </p:nvSpPr>
          <p:spPr bwMode="auto">
            <a:xfrm>
              <a:off x="964" y="962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" name="未知"/>
            <p:cNvSpPr>
              <a:spLocks/>
            </p:cNvSpPr>
            <p:nvPr/>
          </p:nvSpPr>
          <p:spPr bwMode="auto">
            <a:xfrm>
              <a:off x="1088" y="478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未知"/>
            <p:cNvSpPr>
              <a:spLocks/>
            </p:cNvSpPr>
            <p:nvPr/>
          </p:nvSpPr>
          <p:spPr bwMode="auto">
            <a:xfrm>
              <a:off x="988" y="27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未知"/>
            <p:cNvSpPr>
              <a:spLocks/>
            </p:cNvSpPr>
            <p:nvPr/>
          </p:nvSpPr>
          <p:spPr bwMode="auto">
            <a:xfrm>
              <a:off x="1053" y="94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未知"/>
            <p:cNvSpPr>
              <a:spLocks/>
            </p:cNvSpPr>
            <p:nvPr/>
          </p:nvSpPr>
          <p:spPr bwMode="auto">
            <a:xfrm>
              <a:off x="1116" y="202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未知"/>
            <p:cNvSpPr>
              <a:spLocks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未知"/>
            <p:cNvSpPr>
              <a:spLocks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未知"/>
            <p:cNvSpPr>
              <a:spLocks/>
            </p:cNvSpPr>
            <p:nvPr/>
          </p:nvSpPr>
          <p:spPr bwMode="auto">
            <a:xfrm>
              <a:off x="1628" y="250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未知"/>
            <p:cNvSpPr>
              <a:spLocks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未知"/>
            <p:cNvSpPr>
              <a:spLocks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" name="未知"/>
            <p:cNvSpPr>
              <a:spLocks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未知"/>
            <p:cNvSpPr>
              <a:spLocks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" name="未知"/>
            <p:cNvSpPr>
              <a:spLocks/>
            </p:cNvSpPr>
            <p:nvPr/>
          </p:nvSpPr>
          <p:spPr bwMode="auto">
            <a:xfrm>
              <a:off x="1749" y="408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" name="未知"/>
            <p:cNvSpPr>
              <a:spLocks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" name="未知"/>
            <p:cNvSpPr>
              <a:spLocks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" name="未知"/>
            <p:cNvSpPr>
              <a:spLocks/>
            </p:cNvSpPr>
            <p:nvPr/>
          </p:nvSpPr>
          <p:spPr bwMode="auto">
            <a:xfrm>
              <a:off x="3591" y="1292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" name="未知"/>
            <p:cNvSpPr>
              <a:spLocks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" name="未知"/>
            <p:cNvSpPr>
              <a:spLocks/>
            </p:cNvSpPr>
            <p:nvPr/>
          </p:nvSpPr>
          <p:spPr bwMode="auto">
            <a:xfrm>
              <a:off x="3957" y="1972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" name="未知"/>
            <p:cNvSpPr>
              <a:spLocks/>
            </p:cNvSpPr>
            <p:nvPr/>
          </p:nvSpPr>
          <p:spPr bwMode="auto">
            <a:xfrm>
              <a:off x="4127" y="1922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" name="未知"/>
            <p:cNvSpPr>
              <a:spLocks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" name="未知"/>
            <p:cNvSpPr>
              <a:spLocks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" name="未知"/>
            <p:cNvSpPr>
              <a:spLocks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" name="未知"/>
            <p:cNvSpPr>
              <a:spLocks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" name="未知"/>
            <p:cNvSpPr>
              <a:spLocks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" name="未知"/>
            <p:cNvSpPr>
              <a:spLocks/>
            </p:cNvSpPr>
            <p:nvPr/>
          </p:nvSpPr>
          <p:spPr bwMode="auto">
            <a:xfrm>
              <a:off x="3279" y="1202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" name="未知"/>
            <p:cNvSpPr>
              <a:spLocks/>
            </p:cNvSpPr>
            <p:nvPr/>
          </p:nvSpPr>
          <p:spPr bwMode="auto">
            <a:xfrm>
              <a:off x="3324" y="1339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" name="未知"/>
            <p:cNvSpPr>
              <a:spLocks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" name="未知"/>
            <p:cNvSpPr>
              <a:spLocks/>
            </p:cNvSpPr>
            <p:nvPr/>
          </p:nvSpPr>
          <p:spPr bwMode="auto">
            <a:xfrm>
              <a:off x="3400" y="826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" name="未知"/>
            <p:cNvSpPr>
              <a:spLocks/>
            </p:cNvSpPr>
            <p:nvPr/>
          </p:nvSpPr>
          <p:spPr bwMode="auto">
            <a:xfrm>
              <a:off x="3414" y="945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" name="未知"/>
            <p:cNvSpPr>
              <a:spLocks/>
            </p:cNvSpPr>
            <p:nvPr/>
          </p:nvSpPr>
          <p:spPr bwMode="auto">
            <a:xfrm>
              <a:off x="3457" y="1101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" name="未知"/>
            <p:cNvSpPr>
              <a:spLocks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" name="未知"/>
            <p:cNvSpPr>
              <a:spLocks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" name="未知"/>
            <p:cNvSpPr>
              <a:spLocks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" name="未知"/>
            <p:cNvSpPr>
              <a:spLocks/>
            </p:cNvSpPr>
            <p:nvPr/>
          </p:nvSpPr>
          <p:spPr bwMode="auto">
            <a:xfrm>
              <a:off x="3613" y="1384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" name="未知"/>
            <p:cNvSpPr>
              <a:spLocks/>
            </p:cNvSpPr>
            <p:nvPr/>
          </p:nvSpPr>
          <p:spPr bwMode="auto">
            <a:xfrm>
              <a:off x="3880" y="1342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" name="未知"/>
            <p:cNvSpPr>
              <a:spLocks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" name="未知"/>
            <p:cNvSpPr>
              <a:spLocks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" name="未知"/>
            <p:cNvSpPr>
              <a:spLocks/>
            </p:cNvSpPr>
            <p:nvPr/>
          </p:nvSpPr>
          <p:spPr bwMode="auto">
            <a:xfrm>
              <a:off x="3413" y="1391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" name="未知"/>
            <p:cNvSpPr>
              <a:spLocks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" name="未知"/>
            <p:cNvSpPr>
              <a:spLocks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" name="未知"/>
            <p:cNvSpPr>
              <a:spLocks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" name="未知"/>
            <p:cNvSpPr>
              <a:spLocks/>
            </p:cNvSpPr>
            <p:nvPr/>
          </p:nvSpPr>
          <p:spPr bwMode="auto">
            <a:xfrm>
              <a:off x="3471" y="1044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" name="未知"/>
            <p:cNvSpPr>
              <a:spLocks/>
            </p:cNvSpPr>
            <p:nvPr/>
          </p:nvSpPr>
          <p:spPr bwMode="auto">
            <a:xfrm>
              <a:off x="3481" y="1056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" name="未知"/>
            <p:cNvSpPr>
              <a:spLocks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" name="未知"/>
            <p:cNvSpPr>
              <a:spLocks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" name="未知"/>
            <p:cNvSpPr>
              <a:spLocks/>
            </p:cNvSpPr>
            <p:nvPr/>
          </p:nvSpPr>
          <p:spPr bwMode="auto">
            <a:xfrm>
              <a:off x="3198" y="1084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" name="未知"/>
            <p:cNvSpPr>
              <a:spLocks/>
            </p:cNvSpPr>
            <p:nvPr/>
          </p:nvSpPr>
          <p:spPr bwMode="auto">
            <a:xfrm>
              <a:off x="3186" y="1044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" name="未知"/>
            <p:cNvSpPr>
              <a:spLocks/>
            </p:cNvSpPr>
            <p:nvPr/>
          </p:nvSpPr>
          <p:spPr bwMode="auto">
            <a:xfrm>
              <a:off x="3188" y="1069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" name="未知"/>
            <p:cNvSpPr>
              <a:spLocks/>
            </p:cNvSpPr>
            <p:nvPr/>
          </p:nvSpPr>
          <p:spPr bwMode="auto">
            <a:xfrm>
              <a:off x="4024" y="1692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" name="未知"/>
            <p:cNvSpPr>
              <a:spLocks/>
            </p:cNvSpPr>
            <p:nvPr/>
          </p:nvSpPr>
          <p:spPr bwMode="auto">
            <a:xfrm>
              <a:off x="4255" y="1643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" name="未知"/>
            <p:cNvSpPr>
              <a:spLocks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" name="未知"/>
            <p:cNvSpPr>
              <a:spLocks/>
            </p:cNvSpPr>
            <p:nvPr/>
          </p:nvSpPr>
          <p:spPr bwMode="auto">
            <a:xfrm>
              <a:off x="4087" y="1596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" name="未知"/>
            <p:cNvSpPr>
              <a:spLocks/>
            </p:cNvSpPr>
            <p:nvPr/>
          </p:nvSpPr>
          <p:spPr bwMode="auto">
            <a:xfrm>
              <a:off x="3934" y="1402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" name="未知"/>
            <p:cNvSpPr>
              <a:spLocks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" name="未知"/>
            <p:cNvSpPr>
              <a:spLocks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" name="未知"/>
            <p:cNvSpPr>
              <a:spLocks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" name="未知"/>
            <p:cNvSpPr>
              <a:spLocks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" name="未知"/>
            <p:cNvSpPr>
              <a:spLocks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" name="未知"/>
            <p:cNvSpPr>
              <a:spLocks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" name="未知"/>
            <p:cNvSpPr>
              <a:spLocks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" name="未知"/>
            <p:cNvSpPr>
              <a:spLocks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" name="未知"/>
            <p:cNvSpPr>
              <a:spLocks/>
            </p:cNvSpPr>
            <p:nvPr/>
          </p:nvSpPr>
          <p:spPr bwMode="auto">
            <a:xfrm>
              <a:off x="2475" y="204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" name="未知"/>
            <p:cNvSpPr>
              <a:spLocks/>
            </p:cNvSpPr>
            <p:nvPr/>
          </p:nvSpPr>
          <p:spPr bwMode="auto">
            <a:xfrm>
              <a:off x="2680" y="48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" name="未知"/>
            <p:cNvSpPr>
              <a:spLocks/>
            </p:cNvSpPr>
            <p:nvPr/>
          </p:nvSpPr>
          <p:spPr bwMode="auto">
            <a:xfrm>
              <a:off x="2710" y="61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" name="未知"/>
            <p:cNvSpPr>
              <a:spLocks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" name="未知"/>
            <p:cNvSpPr>
              <a:spLocks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" name="未知"/>
            <p:cNvSpPr>
              <a:spLocks/>
            </p:cNvSpPr>
            <p:nvPr/>
          </p:nvSpPr>
          <p:spPr bwMode="auto">
            <a:xfrm>
              <a:off x="3203" y="90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" name="未知"/>
            <p:cNvSpPr>
              <a:spLocks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" name="未知"/>
            <p:cNvSpPr>
              <a:spLocks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" name="未知"/>
            <p:cNvSpPr>
              <a:spLocks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" name="未知"/>
            <p:cNvSpPr>
              <a:spLocks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" name="未知"/>
            <p:cNvSpPr>
              <a:spLocks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" name="未知"/>
            <p:cNvSpPr>
              <a:spLocks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" name="未知"/>
            <p:cNvSpPr>
              <a:spLocks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" name="未知"/>
            <p:cNvSpPr>
              <a:spLocks/>
            </p:cNvSpPr>
            <p:nvPr/>
          </p:nvSpPr>
          <p:spPr bwMode="auto">
            <a:xfrm>
              <a:off x="2376" y="36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" name="未知"/>
            <p:cNvSpPr>
              <a:spLocks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" name="未知"/>
            <p:cNvSpPr>
              <a:spLocks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" name="未知"/>
            <p:cNvSpPr>
              <a:spLocks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" name="未知"/>
            <p:cNvSpPr>
              <a:spLocks/>
            </p:cNvSpPr>
            <p:nvPr/>
          </p:nvSpPr>
          <p:spPr bwMode="auto">
            <a:xfrm>
              <a:off x="2654" y="1515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" name="未知"/>
            <p:cNvSpPr>
              <a:spLocks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" name="未知"/>
            <p:cNvSpPr>
              <a:spLocks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" name="未知"/>
            <p:cNvSpPr>
              <a:spLocks/>
            </p:cNvSpPr>
            <p:nvPr/>
          </p:nvSpPr>
          <p:spPr bwMode="auto">
            <a:xfrm>
              <a:off x="2623" y="1287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" name="未知"/>
            <p:cNvSpPr>
              <a:spLocks/>
            </p:cNvSpPr>
            <p:nvPr/>
          </p:nvSpPr>
          <p:spPr bwMode="auto">
            <a:xfrm>
              <a:off x="2612" y="130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" name="未知"/>
            <p:cNvSpPr>
              <a:spLocks/>
            </p:cNvSpPr>
            <p:nvPr/>
          </p:nvSpPr>
          <p:spPr bwMode="auto">
            <a:xfrm>
              <a:off x="2587" y="1343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" name="未知"/>
            <p:cNvSpPr>
              <a:spLocks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" name="未知"/>
            <p:cNvSpPr>
              <a:spLocks/>
            </p:cNvSpPr>
            <p:nvPr/>
          </p:nvSpPr>
          <p:spPr bwMode="auto">
            <a:xfrm>
              <a:off x="1873" y="342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" name="未知"/>
            <p:cNvSpPr>
              <a:spLocks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" name="未知"/>
            <p:cNvSpPr>
              <a:spLocks/>
            </p:cNvSpPr>
            <p:nvPr/>
          </p:nvSpPr>
          <p:spPr bwMode="auto">
            <a:xfrm>
              <a:off x="1574" y="91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60" name="Rectangle 112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161" name="Rectangle 113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F1DEA1CD-416E-4A6D-B8FF-6756CEA0AF43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2163" name="Picture 115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59436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" name="Picture 116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16541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" name="Picture 117" descr="artplus_nature_naturalcity42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6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6629400" cy="1143000"/>
          </a:xfrm>
        </p:spPr>
        <p:txBody>
          <a:bodyPr/>
          <a:lstStyle>
            <a:lvl1pPr algn="l">
              <a:defRPr sz="4000">
                <a:latin typeface="新宋体" pitchFamily="49" charset="-122"/>
                <a:ea typeface="新宋体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167" name="Rectangle 11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244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166" grpId="0" autoUpdateAnimBg="0"/>
      <p:bldP spid="2167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914B5-0465-4CE9-9A42-012D2413D4C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D4D6-97B8-4D7E-9D87-A99637C8E85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7B8176-06BD-4651-8BF6-D4FCB0D3897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A1EEA-D670-4360-90E8-6919880B0BE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C727-4E07-4113-B79E-6B8AC954932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A25F-C946-48C1-B859-B76273B073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132B4-23F5-4A5F-8B85-2792D5EE12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C087-1132-46D8-9AC8-CBDA39BBC48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EDA8-13CF-464D-A1F4-B2904E2FD81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3AE80-2F72-4A6A-BE71-AB9E0702621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53AD-AB47-4508-8B2E-99570CE5C0F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fld id="{B32F27F6-B39D-4CD1-BB31-A3EBEA042D71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32" name="Picture 8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artplus_nature_naturalcity42_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tplus_nature_naturalcity42_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artplus_nature_naturalcity42_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utoUpdateAnimBg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704" y="5410148"/>
            <a:ext cx="4114692" cy="609600"/>
          </a:xfrm>
        </p:spPr>
        <p:txBody>
          <a:bodyPr/>
          <a:lstStyle/>
          <a:p>
            <a:pPr algn="ctr"/>
            <a:r>
              <a:rPr lang="zh-CN" altLang="en-US" sz="3200" i="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王彦</a:t>
            </a:r>
            <a:r>
              <a:rPr lang="zh-CN" altLang="en-US" sz="3200" i="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祥  </a:t>
            </a:r>
            <a:r>
              <a:rPr lang="en-US" altLang="zh-CN" sz="3200" i="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13691152102@163.com</a:t>
            </a:r>
            <a:endParaRPr lang="zh-CN" altLang="en-US" sz="3200" i="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82" y="990664"/>
            <a:ext cx="68578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年鉴的检索系统和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索引编制技术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295456"/>
            <a:ext cx="792459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smtClean="0"/>
              <a:t>       </a:t>
            </a:r>
            <a:r>
              <a:rPr lang="zh-CN" altLang="en-US" sz="2800" b="1" dirty="0" smtClean="0"/>
              <a:t>年鉴走向国际，</a:t>
            </a:r>
            <a:r>
              <a:rPr lang="zh-CN" altLang="zh-CN" sz="2800" b="1" dirty="0" smtClean="0"/>
              <a:t>为海外读者着想，</a:t>
            </a:r>
            <a:r>
              <a:rPr lang="zh-CN" altLang="en-US" sz="2800" b="1" dirty="0" smtClean="0"/>
              <a:t>可</a:t>
            </a:r>
            <a:r>
              <a:rPr lang="zh-CN" altLang="zh-CN" sz="2800" b="1" dirty="0" smtClean="0"/>
              <a:t>编制</a:t>
            </a:r>
            <a:r>
              <a:rPr lang="zh-CN" altLang="en-US" sz="2800" b="1" dirty="0" smtClean="0"/>
              <a:t>外文</a:t>
            </a:r>
            <a:r>
              <a:rPr lang="zh-CN" altLang="zh-CN" sz="2800" b="1" dirty="0" smtClean="0"/>
              <a:t>目录。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</a:t>
            </a:r>
            <a:r>
              <a:rPr lang="zh-CN" altLang="en-US" sz="2800" b="1" dirty="0" smtClean="0"/>
              <a:t>目前以</a:t>
            </a:r>
            <a:r>
              <a:rPr lang="zh-CN" altLang="zh-CN" sz="2800" b="1" dirty="0" smtClean="0"/>
              <a:t>英文目录</a:t>
            </a:r>
            <a:r>
              <a:rPr lang="zh-CN" altLang="en-US" sz="2800" b="1" dirty="0" smtClean="0"/>
              <a:t>最多，</a:t>
            </a:r>
            <a:r>
              <a:rPr lang="zh-CN" altLang="zh-CN" sz="2800" b="1" dirty="0" smtClean="0"/>
              <a:t>宜放在中文目录之后</a:t>
            </a:r>
            <a:r>
              <a:rPr lang="zh-CN" altLang="en-US" sz="2800" b="1" dirty="0" smtClean="0"/>
              <a:t>；也有的年鉴将外文目录置于年鉴的最后面。</a:t>
            </a:r>
            <a:r>
              <a:rPr lang="zh-CN" altLang="zh-CN" sz="2800" b="1" dirty="0" smtClean="0"/>
              <a:t>如果可能的话，在主要</a:t>
            </a:r>
            <a:r>
              <a:rPr lang="zh-CN" altLang="en-US" sz="2800" b="1" dirty="0" smtClean="0"/>
              <a:t>外文目录的</a:t>
            </a:r>
            <a:r>
              <a:rPr lang="zh-CN" altLang="zh-CN" sz="2800" b="1" dirty="0" smtClean="0"/>
              <a:t>标目下适当地加一些</a:t>
            </a:r>
            <a:r>
              <a:rPr lang="zh-CN" altLang="en-US" sz="2800" b="1" dirty="0" smtClean="0"/>
              <a:t>外文</a:t>
            </a:r>
            <a:r>
              <a:rPr lang="zh-CN" altLang="zh-CN" sz="2800" b="1" dirty="0" smtClean="0"/>
              <a:t>内容简介，效果会更好。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371654"/>
            <a:ext cx="792459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编制的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“四项基本原则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i="1" dirty="0" smtClean="0"/>
              <a:t>      </a:t>
            </a:r>
            <a:r>
              <a:rPr lang="zh-CN" altLang="zh-CN" sz="2800" b="1" i="1" dirty="0" smtClean="0"/>
              <a:t>约定俗成原则</a:t>
            </a:r>
            <a:r>
              <a:rPr lang="zh-CN" altLang="en-US" sz="2800" b="1" i="1" dirty="0" smtClean="0"/>
              <a:t>：</a:t>
            </a:r>
            <a:r>
              <a:rPr lang="zh-CN" altLang="zh-CN" sz="2800" dirty="0" smtClean="0"/>
              <a:t>编制年鉴目录，最好依据已有的、已被读者熟知的标准、规范和方法。现有年鉴目录体系，大致有三种情况</a:t>
            </a:r>
            <a:r>
              <a:rPr lang="en-US" altLang="zh-CN" sz="2800" dirty="0" smtClean="0"/>
              <a:t>——</a:t>
            </a:r>
          </a:p>
          <a:p>
            <a:r>
              <a:rPr lang="en-US" altLang="zh-CN" sz="2800" dirty="0" smtClean="0"/>
              <a:t>      </a:t>
            </a:r>
            <a:r>
              <a:rPr lang="zh-CN" altLang="zh-CN" sz="2800" dirty="0" smtClean="0"/>
              <a:t>一是</a:t>
            </a:r>
            <a:r>
              <a:rPr lang="zh-CN" altLang="zh-CN" sz="2800" b="1" dirty="0" smtClean="0"/>
              <a:t>《中国图书</a:t>
            </a:r>
            <a:r>
              <a:rPr lang="zh-CN" altLang="en-US" sz="2800" b="1" dirty="0" smtClean="0"/>
              <a:t>馆</a:t>
            </a:r>
            <a:r>
              <a:rPr lang="zh-CN" altLang="zh-CN" sz="2800" b="1" dirty="0" smtClean="0"/>
              <a:t>分类法》</a:t>
            </a:r>
            <a:r>
              <a:rPr lang="zh-CN" altLang="zh-CN" sz="2800" dirty="0" smtClean="0"/>
              <a:t>，它已作为我国图书分类的国家标准而加以推广，大多数综合性年鉴和学科性年鉴的目录体系</a:t>
            </a:r>
            <a:r>
              <a:rPr lang="zh-CN" altLang="en-US" sz="2800" dirty="0" smtClean="0"/>
              <a:t>都参考这一分类体系，来组织年鉴内容，也形成年鉴目录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371654"/>
            <a:ext cx="792459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编制的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“四项基本原则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i="1" dirty="0" smtClean="0"/>
              <a:t>      </a:t>
            </a:r>
            <a:r>
              <a:rPr lang="zh-CN" altLang="zh-CN" sz="2800" b="1" i="1" dirty="0" smtClean="0"/>
              <a:t>约定俗成原则</a:t>
            </a:r>
            <a:r>
              <a:rPr lang="zh-CN" altLang="en-US" sz="2800" b="1" i="1" dirty="0" smtClean="0"/>
              <a:t>：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      </a:t>
            </a:r>
            <a:r>
              <a:rPr lang="zh-CN" altLang="zh-CN" sz="2800" dirty="0" smtClean="0"/>
              <a:t>二是</a:t>
            </a:r>
            <a:r>
              <a:rPr lang="zh-CN" altLang="zh-CN" sz="2800" b="1" dirty="0" smtClean="0"/>
              <a:t>《国民经济行业分类标准》</a:t>
            </a:r>
            <a:r>
              <a:rPr lang="zh-CN" altLang="zh-CN" sz="2800" dirty="0" smtClean="0"/>
              <a:t>，大多数以经济为主体的综合性年鉴和部门性、产业性年鉴借鉴其分类体系。三是</a:t>
            </a:r>
            <a:r>
              <a:rPr lang="zh-CN" altLang="zh-CN" sz="2800" b="1" dirty="0" smtClean="0"/>
              <a:t>各系统、行业和学科专用的分类体系</a:t>
            </a:r>
            <a:r>
              <a:rPr lang="zh-CN" altLang="zh-CN" sz="2800" dirty="0" smtClean="0"/>
              <a:t>，虽不被外界读者了解，但系统内有广泛使用的基础，部门性年鉴、学科性年鉴和单位性年鉴等均可运用。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编制的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“四项基本原则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i="1" dirty="0" smtClean="0"/>
              <a:t>        </a:t>
            </a:r>
            <a:r>
              <a:rPr lang="zh-CN" altLang="zh-CN" sz="2800" b="1" i="1" dirty="0" smtClean="0"/>
              <a:t>层次分明原则</a:t>
            </a:r>
            <a:r>
              <a:rPr lang="zh-CN" altLang="zh-CN" sz="2800" dirty="0" smtClean="0"/>
              <a:t>。目录设置要考虑内容之间的有机联系，不能无视内容之间的隶属关系而任意设置。一般来说，年鉴目录</a:t>
            </a:r>
            <a:r>
              <a:rPr lang="zh-CN" altLang="en-US" sz="2800" dirty="0" smtClean="0"/>
              <a:t>是</a:t>
            </a:r>
            <a:r>
              <a:rPr lang="zh-CN" altLang="zh-CN" sz="2800" dirty="0" smtClean="0"/>
              <a:t>按篇目</a:t>
            </a:r>
            <a:r>
              <a:rPr lang="zh-CN" altLang="en-US" sz="2800" dirty="0" smtClean="0"/>
              <a:t>（</a:t>
            </a:r>
            <a:r>
              <a:rPr lang="zh-CN" altLang="zh-CN" sz="2800" dirty="0" smtClean="0"/>
              <a:t>部类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、栏目</a:t>
            </a:r>
            <a:r>
              <a:rPr lang="zh-CN" altLang="en-US" sz="2800" dirty="0" smtClean="0"/>
              <a:t>（</a:t>
            </a:r>
            <a:r>
              <a:rPr lang="zh-CN" altLang="zh-CN" sz="2800" dirty="0" smtClean="0"/>
              <a:t>分目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和条目依次展开，三者是递减关系，篇目包含栏目，栏目包含条目，从而构成年鉴层次分明的完整体系。</a:t>
            </a:r>
            <a:endParaRPr lang="zh-CN" altLang="zh-CN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编制的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“四项基本原则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i="1" dirty="0" smtClean="0"/>
              <a:t>        </a:t>
            </a:r>
            <a:r>
              <a:rPr lang="zh-CN" altLang="zh-CN" sz="2800" b="1" i="1" dirty="0" smtClean="0"/>
              <a:t>详略均衡原则</a:t>
            </a:r>
            <a:r>
              <a:rPr lang="zh-CN" altLang="zh-CN" sz="2800" dirty="0" smtClean="0"/>
              <a:t>。在年鉴框架设计时，已考虑到各部类、各栏目内容比例，基本做到各部类、各栏目大致均衡，这不仅是为了形式美观，更主要的目的是为了便于翻检。编制目录</a:t>
            </a:r>
            <a:r>
              <a:rPr lang="zh-CN" altLang="en-US" sz="2800" dirty="0" smtClean="0"/>
              <a:t>时</a:t>
            </a:r>
            <a:r>
              <a:rPr lang="zh-CN" altLang="zh-CN" sz="2800" dirty="0" smtClean="0"/>
              <a:t>主要内容要详细、具体，但对一般条目和特殊部类可简化，或者考虑设置分目录，避免详细</a:t>
            </a:r>
            <a:r>
              <a:rPr lang="zh-CN" altLang="en-US" sz="2800" dirty="0" smtClean="0"/>
              <a:t>的</a:t>
            </a:r>
            <a:r>
              <a:rPr lang="zh-CN" altLang="zh-CN" sz="2800" dirty="0" smtClean="0"/>
              <a:t>目录过繁、过杂。</a:t>
            </a:r>
          </a:p>
          <a:p>
            <a:endParaRPr lang="zh-CN" altLang="zh-CN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编制的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“四项基本原则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i="1" dirty="0" smtClean="0"/>
              <a:t>        </a:t>
            </a:r>
            <a:r>
              <a:rPr lang="zh-CN" altLang="zh-CN" sz="2800" b="1" i="1" dirty="0" smtClean="0"/>
              <a:t>内容决定原则</a:t>
            </a:r>
            <a:r>
              <a:rPr lang="zh-CN" altLang="zh-CN" sz="2800" dirty="0" smtClean="0"/>
              <a:t>。年鉴内容的多寡、性质的不同、文体的差异决定了年鉴目录的构成。以综述文章为主的年鉴，目录自然会简洁；以条目、表格为主的年鉴，目录就会变得详细。从读者角度考虑，年鉴除了详细目录外，还可设置分目录。</a:t>
            </a:r>
          </a:p>
          <a:p>
            <a:pPr>
              <a:buNone/>
            </a:pPr>
            <a:endParaRPr lang="zh-CN" altLang="zh-CN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计算机辅助编制年鉴目录</a:t>
            </a: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目前绝大多数年鉴目录由各级别标题、条目名称构成，因此</a:t>
            </a:r>
            <a:r>
              <a:rPr lang="zh-CN" altLang="en-US" b="1" dirty="0" smtClean="0"/>
              <a:t>可</a:t>
            </a:r>
            <a:r>
              <a:rPr lang="zh-CN" altLang="zh-CN" b="1" dirty="0" smtClean="0"/>
              <a:t>利用</a:t>
            </a:r>
            <a:r>
              <a:rPr lang="en-US" altLang="zh-CN" b="1" dirty="0" smtClean="0"/>
              <a:t>Microsoft</a:t>
            </a:r>
            <a:r>
              <a:rPr lang="zh-CN" altLang="zh-CN" b="1" dirty="0" smtClean="0"/>
              <a:t>的</a:t>
            </a:r>
            <a:r>
              <a:rPr lang="en-US" altLang="zh-CN" b="1" dirty="0" smtClean="0"/>
              <a:t>Word</a:t>
            </a:r>
            <a:r>
              <a:rPr lang="zh-CN" altLang="zh-CN" b="1" dirty="0" smtClean="0"/>
              <a:t>文字处理软件中的目录生成功能，很容易编制出高质量的目录。具体操作步骤是</a:t>
            </a:r>
            <a:r>
              <a:rPr lang="en-US" altLang="zh-CN" b="1" dirty="0" smtClean="0"/>
              <a:t>——</a:t>
            </a:r>
            <a:endParaRPr lang="zh-CN" altLang="zh-CN" b="1" dirty="0" smtClean="0"/>
          </a:p>
          <a:p>
            <a:pPr>
              <a:buNone/>
            </a:pPr>
            <a:endParaRPr lang="zh-CN" altLang="zh-CN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计算机辅助编制年鉴目录</a:t>
            </a:r>
          </a:p>
          <a:p>
            <a:r>
              <a:rPr lang="en-US" altLang="zh-CN" sz="2800" b="1" dirty="0" smtClean="0"/>
              <a:t>        </a:t>
            </a:r>
            <a:r>
              <a:rPr lang="zh-CN" altLang="zh-CN" sz="3000" b="1" dirty="0" smtClean="0"/>
              <a:t>将已经校对无误的全部年鉴文稿，在</a:t>
            </a:r>
            <a:r>
              <a:rPr lang="en-US" altLang="zh-CN" sz="3000" b="1" dirty="0" smtClean="0"/>
              <a:t>Word</a:t>
            </a:r>
            <a:r>
              <a:rPr lang="zh-CN" altLang="zh-CN" sz="3000" b="1" dirty="0" smtClean="0"/>
              <a:t>文字处理软件中打开。然后从第一个要列入目录的标题、条题开始，逐一地将它们标记为标题</a:t>
            </a:r>
            <a:r>
              <a:rPr lang="en-US" altLang="zh-CN" sz="3000" b="1" dirty="0" smtClean="0"/>
              <a:t>1</a:t>
            </a:r>
            <a:r>
              <a:rPr lang="zh-CN" altLang="zh-CN" sz="3000" b="1" dirty="0" smtClean="0"/>
              <a:t>、标题</a:t>
            </a:r>
            <a:r>
              <a:rPr lang="en-US" altLang="zh-CN" sz="3000" b="1" dirty="0" smtClean="0"/>
              <a:t>2</a:t>
            </a:r>
            <a:r>
              <a:rPr lang="zh-CN" altLang="zh-CN" sz="3000" b="1" dirty="0" smtClean="0"/>
              <a:t>、标题</a:t>
            </a:r>
            <a:r>
              <a:rPr lang="en-US" altLang="zh-CN" sz="3000" b="1" dirty="0" smtClean="0"/>
              <a:t>3</a:t>
            </a:r>
            <a:r>
              <a:rPr lang="zh-CN" altLang="zh-CN" sz="3000" b="1" dirty="0" smtClean="0"/>
              <a:t>等属性特征。</a:t>
            </a:r>
          </a:p>
          <a:p>
            <a:r>
              <a:rPr lang="en-US" altLang="zh-CN" sz="3000" b="1" dirty="0" smtClean="0"/>
              <a:t>        </a:t>
            </a:r>
            <a:r>
              <a:rPr lang="zh-CN" altLang="zh-CN" sz="3000" b="1" dirty="0" smtClean="0"/>
              <a:t>之后在“工具条”内选择“插入”中的“目录”选项，选择适合自己年鉴的目录项目，点击“确定。计算机便自动把标出的目录项抽取出来，在指定位置生成一个标准化目录。</a:t>
            </a:r>
          </a:p>
          <a:p>
            <a:pPr>
              <a:buNone/>
            </a:pPr>
            <a:endParaRPr lang="zh-CN" altLang="zh-CN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524050"/>
            <a:ext cx="7924592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计算机辅助编制年鉴目录</a:t>
            </a:r>
          </a:p>
          <a:p>
            <a:r>
              <a:rPr lang="en-US" altLang="zh-CN" sz="2800" dirty="0" smtClean="0"/>
              <a:t>        </a:t>
            </a:r>
            <a:r>
              <a:rPr lang="zh-CN" altLang="en-US" sz="3000" b="1" dirty="0" smtClean="0"/>
              <a:t>进行</a:t>
            </a:r>
            <a:r>
              <a:rPr lang="zh-CN" altLang="zh-CN" sz="3000" b="1" dirty="0" smtClean="0"/>
              <a:t>后续处理，</a:t>
            </a:r>
            <a:r>
              <a:rPr lang="zh-CN" altLang="en-US" sz="3000" b="1" dirty="0" smtClean="0"/>
              <a:t>如与年鉴正文相对照，校对检查目录的页码项；</a:t>
            </a:r>
            <a:r>
              <a:rPr lang="zh-CN" altLang="zh-CN" sz="3000" b="1" dirty="0" smtClean="0"/>
              <a:t>再选中整个目录，拷贝复制成单独的电子文件</a:t>
            </a:r>
            <a:r>
              <a:rPr lang="zh-CN" altLang="en-US" sz="3000" b="1" dirty="0" smtClean="0"/>
              <a:t>；根据目录版式调整目录内容的字形、字号以及分栏、行间距等，最后置于年鉴正文之前，</a:t>
            </a:r>
            <a:r>
              <a:rPr lang="zh-CN" altLang="zh-CN" sz="3000" b="1" dirty="0" smtClean="0"/>
              <a:t>一个计算机辅助编制的年鉴目录就</a:t>
            </a:r>
            <a:r>
              <a:rPr lang="zh-CN" altLang="en-US" sz="3000" b="1" dirty="0" smtClean="0"/>
              <a:t>完成</a:t>
            </a:r>
            <a:r>
              <a:rPr lang="zh-CN" altLang="zh-CN" sz="3000" b="1" dirty="0" smtClean="0"/>
              <a:t>了。</a:t>
            </a:r>
          </a:p>
          <a:p>
            <a:pPr>
              <a:buNone/>
            </a:pPr>
            <a:endParaRPr lang="zh-CN" altLang="zh-CN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143090" y="2057436"/>
            <a:ext cx="698661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索引是年鉴检索系统中的重点和难点。</a:t>
            </a:r>
            <a:endParaRPr lang="en-US" altLang="zh-CN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下半程将展开讲述。</a:t>
            </a:r>
            <a:endParaRPr lang="en-US" altLang="zh-CN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72" y="2133634"/>
            <a:ext cx="5791048" cy="1066772"/>
          </a:xfrm>
        </p:spPr>
        <p:txBody>
          <a:bodyPr/>
          <a:lstStyle/>
          <a:p>
            <a:pPr algn="r"/>
            <a:r>
              <a:rPr lang="zh-CN" alt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鉴的检索系统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书  眉</a:t>
            </a:r>
            <a:endParaRPr lang="zh-CN" altLang="en-US" sz="40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371654"/>
            <a:ext cx="7162612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b="1" dirty="0" smtClean="0"/>
              <a:t>年鉴书眉也属于年鉴检索标志之一。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按照我国的出版规定，横排本图书，其书眉要符合“左高右低”的原则，即双页码书眉的标题级别，要高于单页码的标题级别。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书  眉</a:t>
            </a:r>
            <a:endParaRPr lang="zh-CN" altLang="en-US" sz="40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371654"/>
            <a:ext cx="71626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书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眉设置的一般做法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 1. </a:t>
            </a:r>
            <a:r>
              <a:rPr lang="zh-CN" altLang="en-US" b="1" dirty="0" smtClean="0"/>
              <a:t>左页码标注年鉴的全称，如“北京教育统计年鉴”；右页码列年鉴各个部类的名称，如“小学生入学统计”。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 2. </a:t>
            </a:r>
            <a:r>
              <a:rPr lang="zh-CN" altLang="en-US" b="1" dirty="0" smtClean="0"/>
              <a:t>左页码标注年鉴部类的名称，如“交通运输”；右页码列下一级别的年鉴栏目名称，如“单双号限行”。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书  眉</a:t>
            </a:r>
            <a:endParaRPr lang="zh-CN" altLang="en-US" sz="40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143090" y="1447852"/>
            <a:ext cx="716261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书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眉设置的一般做法</a:t>
            </a:r>
            <a:endParaRPr lang="en-US" altLang="zh-CN" b="1" dirty="0" smtClean="0"/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b="1" dirty="0" smtClean="0"/>
              <a:t>年</a:t>
            </a:r>
            <a:r>
              <a:rPr lang="zh-CN" altLang="en-US" b="1" dirty="0" smtClean="0"/>
              <a:t>鉴书眉的标注，在年鉴出版流程中，属于版式和排版范畴。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年鉴编辑部要认真核查，除了遵守“左高右低”规范外，还要校对书眉文字的准确无误，核实标题变换页的文字对应关系。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页  码</a:t>
            </a:r>
            <a:r>
              <a:rPr lang="zh-CN" altLang="en-US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447852"/>
            <a:ext cx="7162612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b="1" dirty="0" smtClean="0"/>
              <a:t>年鉴页码对于读者来说，是重要的检索标识，因此要保证页码标注的准确无误，美观醒目。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年鉴编辑部要在年鉴书稿排版定稿后，仔细核查页码，不可大意；还要核查页码和目录的对应关系，做到精确对应，万无一失。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页  码</a:t>
            </a:r>
            <a:r>
              <a:rPr lang="zh-CN" altLang="en-US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371654"/>
            <a:ext cx="723881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b="1" dirty="0" smtClean="0"/>
              <a:t>页码的设计属于版式设计范畴，应该美观大方，醒目准确。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按照现代设计理念，年鉴的页码可以适当突破，打破多年一贯，页底居中的传统设计，可以采用增大字号，转换艺术字体，变换位置，甚至调整彩印的页码色彩等手段，使页码增加内容检索和美化版面的功效。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色（灰）标 </a:t>
            </a:r>
            <a:endParaRPr lang="zh-CN" alt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219258"/>
            <a:ext cx="7238810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b="1" dirty="0" smtClean="0"/>
              <a:t>是指在年鉴出版物的印刷装订环节，根据各个部分的内容，采用不同色彩（或灰度）的纸张印刷装订，致使在年鉴的切口位置，出现明显的检索区域标记，起到美观醒目，快速检索的目的。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设置年鉴色标，自然要增加很多的技术编辑工作量，也要增加年鉴的制作成本，因此除了精品年鉴一般很少使用该检索手段。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梯  标</a:t>
            </a:r>
            <a:r>
              <a:rPr lang="zh-CN" alt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066892" y="1219258"/>
            <a:ext cx="723881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b="1" dirty="0" smtClean="0"/>
              <a:t>是指在年鉴出版物的装订环节，在年鉴的切口位置，根据各个部分的内容厚度，模切出拇指形状的梯标，同样起到标记内容检索区域，实现快速检索目的。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</a:t>
            </a:r>
            <a:r>
              <a:rPr lang="zh-CN" altLang="en-US" b="1" dirty="0" smtClean="0"/>
              <a:t>梯标的采用，源自国外的字典、百科全书等工具书。但其工艺比较复杂，目前在年鉴出版工作中采纳者寥寥无几，不妨可以创新尝试一番。</a:t>
            </a:r>
            <a:endParaRPr lang="en-US" altLang="zh-CN" b="1" dirty="0" smtClean="0"/>
          </a:p>
          <a:p>
            <a:pPr lvl="0"/>
            <a:endParaRPr lang="zh-CN" altLang="en-US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66" y="2209832"/>
            <a:ext cx="5791048" cy="1066772"/>
          </a:xfrm>
        </p:spPr>
        <p:txBody>
          <a:bodyPr/>
          <a:lstStyle/>
          <a:p>
            <a:pPr algn="r"/>
            <a:r>
              <a:rPr lang="zh-CN" alt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年鉴索引编制技术</a:t>
            </a:r>
            <a:endParaRPr lang="zh-CN" altLang="en-US" sz="5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543602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索引定义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索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zh-CN" altLang="zh-CN" b="1" dirty="0" smtClean="0"/>
              <a:t>是外来语，由罗马人首先发明。</a:t>
            </a:r>
            <a:r>
              <a:rPr lang="zh-CN" altLang="en-US" b="1" dirty="0" smtClean="0"/>
              <a:t>我国的索引一</a:t>
            </a:r>
            <a:r>
              <a:rPr lang="zh-CN" altLang="zh-CN" b="1" dirty="0" smtClean="0"/>
              <a:t>词由日文音译而来，英文</a:t>
            </a:r>
            <a:r>
              <a:rPr lang="en-US" altLang="zh-CN" b="1" dirty="0" smtClean="0"/>
              <a:t>index</a:t>
            </a:r>
            <a:r>
              <a:rPr lang="zh-CN" altLang="zh-CN" b="1" dirty="0" smtClean="0"/>
              <a:t>，音译为“引得”，也称通检，意为指点、指向、标志</a:t>
            </a:r>
            <a:r>
              <a:rPr lang="zh-CN" altLang="zh-CN" b="1" dirty="0" smtClean="0"/>
              <a:t>。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143060"/>
            <a:ext cx="754360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索引定义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b="1" dirty="0" smtClean="0"/>
              <a:t>        </a:t>
            </a:r>
            <a:r>
              <a:rPr lang="zh-CN" altLang="zh-CN" sz="3000" b="1" dirty="0" smtClean="0"/>
              <a:t>我国</a:t>
            </a:r>
            <a:r>
              <a:rPr lang="zh-CN" altLang="en-US" sz="3000" b="1" dirty="0" smtClean="0"/>
              <a:t>古代</a:t>
            </a:r>
            <a:r>
              <a:rPr lang="zh-CN" altLang="zh-CN" sz="3000" b="1" dirty="0" smtClean="0"/>
              <a:t>有</a:t>
            </a:r>
            <a:r>
              <a:rPr lang="zh-CN" altLang="zh-CN" sz="3000" b="1" dirty="0" smtClean="0"/>
              <a:t>类似于国外索引的韵编，产生于三国曹魏时期。民国</a:t>
            </a:r>
            <a:r>
              <a:rPr lang="zh-CN" altLang="zh-CN" sz="3000" b="1" dirty="0" smtClean="0"/>
              <a:t>初开</a:t>
            </a:r>
            <a:r>
              <a:rPr lang="zh-CN" altLang="zh-CN" sz="3000" b="1" dirty="0" smtClean="0"/>
              <a:t>始引进现代索引</a:t>
            </a:r>
            <a:r>
              <a:rPr lang="zh-CN" altLang="en-US" sz="3000" b="1" dirty="0" smtClean="0"/>
              <a:t>概念和索引编制技术</a:t>
            </a:r>
            <a:r>
              <a:rPr lang="zh-CN" altLang="zh-CN" sz="3000" b="1" dirty="0" smtClean="0"/>
              <a:t>。</a:t>
            </a:r>
            <a:endParaRPr lang="en-US" altLang="zh-CN" sz="3000" b="1" dirty="0" smtClean="0"/>
          </a:p>
          <a:p>
            <a:pPr lvl="0"/>
            <a:r>
              <a:rPr lang="en-US" altLang="zh-CN" sz="3000" b="1" dirty="0" smtClean="0"/>
              <a:t> </a:t>
            </a:r>
            <a:r>
              <a:rPr lang="en-US" altLang="zh-CN" sz="3000" b="1" dirty="0" smtClean="0"/>
              <a:t>      </a:t>
            </a:r>
            <a:r>
              <a:rPr lang="zh-CN" altLang="zh-CN" sz="3000" b="1" dirty="0" smtClean="0"/>
              <a:t>目</a:t>
            </a:r>
            <a:r>
              <a:rPr lang="zh-CN" altLang="zh-CN" sz="3000" b="1" dirty="0" smtClean="0"/>
              <a:t>前索引广泛编制、使用，成为检索文献信息最重要的工具、手段和途径</a:t>
            </a:r>
            <a:r>
              <a:rPr lang="zh-CN" altLang="zh-CN" sz="3000" b="1" dirty="0" smtClean="0"/>
              <a:t>。</a:t>
            </a:r>
            <a:endParaRPr lang="en-US" altLang="zh-CN" sz="3000" b="1" dirty="0" smtClean="0"/>
          </a:p>
          <a:p>
            <a:pPr lvl="0"/>
            <a:r>
              <a:rPr lang="en-US" altLang="zh-CN" sz="3000" b="1" dirty="0" smtClean="0"/>
              <a:t> </a:t>
            </a:r>
            <a:r>
              <a:rPr lang="en-US" altLang="zh-CN" sz="3000" b="1" dirty="0" smtClean="0"/>
              <a:t>       </a:t>
            </a:r>
            <a:r>
              <a:rPr lang="zh-CN" altLang="zh-CN" sz="3000" b="1" dirty="0" smtClean="0"/>
              <a:t>有</a:t>
            </a:r>
            <a:r>
              <a:rPr lang="zh-CN" altLang="zh-CN" sz="3000" b="1" dirty="0" smtClean="0"/>
              <a:t>人提出，工具书如果没有索引便不能视为真正的工具书，这是不无道理的。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鉴的检索系统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524080" y="1524050"/>
            <a:ext cx="6986610" cy="403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书眉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页码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色标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梯标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914496" y="1219258"/>
            <a:ext cx="74674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索引定义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smtClean="0"/>
              <a:t>       </a:t>
            </a:r>
            <a:r>
              <a:rPr lang="en-US" altLang="zh-CN" b="1" dirty="0" smtClean="0"/>
              <a:t> </a:t>
            </a:r>
            <a:r>
              <a:rPr lang="zh-CN" altLang="zh-CN" b="1" dirty="0" smtClean="0"/>
              <a:t>英国国家标准解释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“图书、期刊及其他出版物中的语词、概念或其他项目的系统指南。索引是由一系列款目组成，这些款目不是按照它们在出版物中出现的次序，而是按照其他次序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如字母顺序</a:t>
            </a:r>
            <a:r>
              <a:rPr lang="en-US" altLang="zh-CN" b="1" dirty="0" smtClean="0"/>
              <a:t>)</a:t>
            </a:r>
            <a:r>
              <a:rPr lang="zh-CN" altLang="zh-CN" b="1" dirty="0" smtClean="0"/>
              <a:t>排列，以便用户迅速找到这些出版物。”</a:t>
            </a:r>
          </a:p>
          <a:p>
            <a:pPr lvl="0">
              <a:buNone/>
            </a:pP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914496" y="1219258"/>
            <a:ext cx="7467404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索引定义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smtClean="0"/>
              <a:t>       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我国</a:t>
            </a:r>
            <a:r>
              <a:rPr lang="zh-CN" altLang="zh-CN" b="1" dirty="0" smtClean="0"/>
              <a:t>《辞海》解释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“将图书、报刊、资料中的各种事物名称</a:t>
            </a:r>
            <a:r>
              <a:rPr lang="zh-CN" altLang="en-US" b="1" dirty="0" smtClean="0"/>
              <a:t>（</a:t>
            </a:r>
            <a:r>
              <a:rPr lang="zh-CN" altLang="zh-CN" b="1" dirty="0" smtClean="0"/>
              <a:t>如字、词、人名、书名、刊名、篇名、内容主题名等</a:t>
            </a:r>
            <a:r>
              <a:rPr lang="zh-CN" altLang="en-US" b="1" dirty="0" smtClean="0"/>
              <a:t>）</a:t>
            </a:r>
            <a:r>
              <a:rPr lang="zh-CN" altLang="zh-CN" b="1" dirty="0" smtClean="0"/>
              <a:t>分别摘录，或加注释，记明出处页数，按字顺或分类排列，附在一书之后或单独编辑成册，称为索引。”</a:t>
            </a:r>
          </a:p>
          <a:p>
            <a:endParaRPr lang="zh-CN" altLang="zh-CN" b="1" dirty="0" smtClean="0"/>
          </a:p>
          <a:p>
            <a:pPr lvl="0">
              <a:buNone/>
            </a:pP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914496" y="1219258"/>
            <a:ext cx="74674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smtClean="0"/>
              <a:t>        </a:t>
            </a:r>
            <a:r>
              <a:rPr lang="zh-CN" altLang="zh-CN" b="1" dirty="0" smtClean="0"/>
              <a:t>根据</a:t>
            </a:r>
            <a:r>
              <a:rPr lang="zh-CN" altLang="en-US" b="1" dirty="0" smtClean="0"/>
              <a:t>检索</a:t>
            </a:r>
            <a:r>
              <a:rPr lang="zh-CN" altLang="zh-CN" b="1" dirty="0" smtClean="0"/>
              <a:t>需求和</a:t>
            </a:r>
            <a:r>
              <a:rPr lang="zh-CN" altLang="en-US" b="1" dirty="0" smtClean="0"/>
              <a:t>编制</a:t>
            </a:r>
            <a:r>
              <a:rPr lang="zh-CN" altLang="zh-CN" b="1" dirty="0" smtClean="0"/>
              <a:t>原则，把年鉴中一定范围的有关项目（人名、地名、篇名、主题）摘录出来，并根据一定方法加以排列，以指引读者查找年鉴中包含的知识单元和信息的检索工具。它</a:t>
            </a:r>
            <a:r>
              <a:rPr lang="zh-CN" altLang="en-US" b="1" dirty="0" smtClean="0"/>
              <a:t>是</a:t>
            </a:r>
            <a:r>
              <a:rPr lang="zh-CN" altLang="zh-CN" b="1" dirty="0" smtClean="0"/>
              <a:t>年鉴</a:t>
            </a:r>
            <a:r>
              <a:rPr lang="zh-CN" altLang="en-US" b="1" dirty="0" smtClean="0"/>
              <a:t>类</a:t>
            </a:r>
            <a:r>
              <a:rPr lang="zh-CN" altLang="zh-CN" b="1" dirty="0" smtClean="0"/>
              <a:t>工具书</a:t>
            </a:r>
            <a:r>
              <a:rPr lang="zh-CN" altLang="en-US" b="1" dirty="0" smtClean="0"/>
              <a:t>重要</a:t>
            </a:r>
            <a:r>
              <a:rPr lang="zh-CN" altLang="zh-CN" b="1" dirty="0" smtClean="0"/>
              <a:t>的检索系统</a:t>
            </a:r>
            <a:r>
              <a:rPr lang="zh-CN" altLang="en-US" b="1" dirty="0" smtClean="0"/>
              <a:t>之一</a:t>
            </a:r>
            <a:r>
              <a:rPr lang="zh-CN" altLang="zh-CN" b="1" dirty="0" smtClean="0"/>
              <a:t>。</a:t>
            </a:r>
          </a:p>
          <a:p>
            <a:pPr lvl="0">
              <a:buNone/>
            </a:pP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914496" y="1219258"/>
            <a:ext cx="746740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        </a:t>
            </a:r>
            <a:r>
              <a:rPr lang="zh-CN" altLang="zh-CN" b="1" dirty="0" smtClean="0"/>
              <a:t>可分为内向型索引和外向型索引两种。前者指用来检索年鉴本身内容的，与目录</a:t>
            </a:r>
            <a:r>
              <a:rPr lang="zh-CN" altLang="en-US" b="1" dirty="0" smtClean="0"/>
              <a:t>等</a:t>
            </a:r>
            <a:r>
              <a:rPr lang="zh-CN" altLang="zh-CN" b="1" dirty="0" smtClean="0"/>
              <a:t>一起</a:t>
            </a:r>
            <a:r>
              <a:rPr lang="zh-CN" altLang="en-US" b="1" dirty="0" smtClean="0"/>
              <a:t>构成</a:t>
            </a:r>
            <a:r>
              <a:rPr lang="zh-CN" altLang="zh-CN" b="1" dirty="0" smtClean="0"/>
              <a:t>年鉴的检索系统；后者是用以检索年鉴以外的文献</a:t>
            </a:r>
            <a:r>
              <a:rPr lang="zh-CN" altLang="en-US" b="1" dirty="0" smtClean="0"/>
              <a:t>信息</a:t>
            </a:r>
            <a:r>
              <a:rPr lang="zh-CN" altLang="zh-CN" b="1" dirty="0" smtClean="0"/>
              <a:t>的指南</a:t>
            </a:r>
            <a:r>
              <a:rPr lang="zh-CN" altLang="en-US" b="1" dirty="0" smtClean="0"/>
              <a:t>性工具</a:t>
            </a:r>
            <a:r>
              <a:rPr lang="zh-CN" altLang="zh-CN" b="1" dirty="0" smtClean="0"/>
              <a:t>，属二次文献，有了它年鉴如同广角镜，向外延伸，将</a:t>
            </a:r>
            <a:r>
              <a:rPr lang="zh-CN" altLang="en-US" b="1" dirty="0" smtClean="0"/>
              <a:t>读者</a:t>
            </a:r>
            <a:r>
              <a:rPr lang="zh-CN" altLang="zh-CN" b="1" dirty="0" smtClean="0"/>
              <a:t>导向各个领域，大大扩展</a:t>
            </a:r>
            <a:r>
              <a:rPr lang="zh-CN" altLang="en-US" b="1" dirty="0" smtClean="0"/>
              <a:t>年鉴的工具性</a:t>
            </a:r>
            <a:r>
              <a:rPr lang="zh-CN" altLang="zh-CN" b="1" dirty="0" smtClean="0"/>
              <a:t>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838298" y="1219258"/>
            <a:ext cx="746740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外向型索引</a:t>
            </a:r>
            <a:r>
              <a:rPr lang="zh-CN" altLang="en-US" b="1" dirty="0" smtClean="0"/>
              <a:t>大致</a:t>
            </a:r>
            <a:r>
              <a:rPr lang="zh-CN" altLang="zh-CN" b="1" dirty="0" smtClean="0"/>
              <a:t>分为篇目索引和内容索引。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如果是根据书刊报纸的篇名所编制的篇目索引，又称为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题录</a:t>
            </a:r>
            <a:r>
              <a:rPr lang="zh-CN" altLang="en-US" b="1" dirty="0" smtClean="0"/>
              <a:t>”</a:t>
            </a:r>
            <a:r>
              <a:rPr lang="zh-CN" altLang="zh-CN" b="1" dirty="0" smtClean="0"/>
              <a:t>。内容索引</a:t>
            </a:r>
            <a:r>
              <a:rPr lang="zh-CN" altLang="en-US" b="1" dirty="0" smtClean="0"/>
              <a:t>则是根据索引需求编制的</a:t>
            </a:r>
            <a:r>
              <a:rPr lang="zh-CN" altLang="zh-CN" b="1" dirty="0" smtClean="0"/>
              <a:t>人名索引、地名索引、译名索引</a:t>
            </a:r>
            <a:r>
              <a:rPr lang="zh-CN" altLang="en-US" b="1" dirty="0" smtClean="0"/>
              <a:t>等</a:t>
            </a:r>
            <a:r>
              <a:rPr lang="zh-CN" altLang="zh-CN" b="1" dirty="0" smtClean="0"/>
              <a:t>，如《中国药学年鉴》中的“药名索引”就属此类。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143060"/>
            <a:ext cx="7467404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内向型索引</a:t>
            </a:r>
            <a:r>
              <a:rPr lang="zh-CN" altLang="en-US" b="1" dirty="0" smtClean="0"/>
              <a:t>也俗称“卷后索引”，其服务于一部年鉴的重要内容检索之需，</a:t>
            </a:r>
            <a:r>
              <a:rPr lang="zh-CN" altLang="zh-CN" b="1" dirty="0" smtClean="0"/>
              <a:t>附在</a:t>
            </a:r>
            <a:r>
              <a:rPr lang="zh-CN" altLang="en-US" b="1" dirty="0" smtClean="0"/>
              <a:t>本卷</a:t>
            </a:r>
            <a:r>
              <a:rPr lang="zh-CN" altLang="zh-CN" b="1" dirty="0" smtClean="0"/>
              <a:t>年鉴之中，</a:t>
            </a:r>
            <a:r>
              <a:rPr lang="zh-CN" altLang="en-US" b="1" dirty="0" smtClean="0"/>
              <a:t>绝大多数排在年鉴的最后，</a:t>
            </a:r>
            <a:r>
              <a:rPr lang="zh-CN" altLang="zh-CN" b="1" dirty="0" smtClean="0"/>
              <a:t>随年鉴按年度编制出版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内向型</a:t>
            </a:r>
            <a:r>
              <a:rPr lang="zh-CN" altLang="en-US" b="1" dirty="0" smtClean="0"/>
              <a:t>年鉴</a:t>
            </a:r>
            <a:r>
              <a:rPr lang="zh-CN" altLang="zh-CN" b="1" dirty="0" smtClean="0"/>
              <a:t>索引</a:t>
            </a:r>
            <a:r>
              <a:rPr lang="zh-CN" altLang="en-US" b="1" dirty="0" smtClean="0"/>
              <a:t>不能脱离该卷年鉴本身，其</a:t>
            </a:r>
            <a:r>
              <a:rPr lang="zh-CN" altLang="zh-CN" b="1" dirty="0" smtClean="0"/>
              <a:t>体例、内容既有一贯的联系，又有每年的变化，具有年度性、继承性、种类多样性、载体依附性等</a:t>
            </a:r>
            <a:r>
              <a:rPr lang="zh-CN" altLang="en-US" b="1" dirty="0" smtClean="0"/>
              <a:t>特点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内向型</a:t>
            </a:r>
            <a:r>
              <a:rPr lang="zh-CN" altLang="en-US" b="1" dirty="0" smtClean="0"/>
              <a:t>年鉴</a:t>
            </a:r>
            <a:r>
              <a:rPr lang="zh-CN" altLang="zh-CN" b="1" dirty="0" smtClean="0"/>
              <a:t>索引绝大多数采用内容分析索引</a:t>
            </a:r>
            <a:r>
              <a:rPr lang="zh-CN" altLang="en-US" b="1" dirty="0" smtClean="0"/>
              <a:t>法编制</a:t>
            </a:r>
            <a:r>
              <a:rPr lang="zh-CN" altLang="zh-CN" b="1" dirty="0" smtClean="0"/>
              <a:t>，也称主题</a:t>
            </a:r>
            <a:r>
              <a:rPr lang="zh-CN" altLang="en-US" b="1" dirty="0" smtClean="0"/>
              <a:t>分析</a:t>
            </a:r>
            <a:r>
              <a:rPr lang="zh-CN" altLang="zh-CN" b="1" dirty="0" smtClean="0"/>
              <a:t>索引。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en-US" b="1" dirty="0" smtClean="0"/>
              <a:t>若</a:t>
            </a:r>
            <a:r>
              <a:rPr lang="zh-CN" altLang="zh-CN" b="1" dirty="0" smtClean="0"/>
              <a:t>标目不分级，一律按</a:t>
            </a:r>
            <a:r>
              <a:rPr lang="zh-CN" altLang="en-US" b="1" dirty="0" smtClean="0"/>
              <a:t>排检</a:t>
            </a:r>
            <a:r>
              <a:rPr lang="zh-CN" altLang="zh-CN" b="1" dirty="0" smtClean="0"/>
              <a:t>顺序排列的</a:t>
            </a:r>
            <a:r>
              <a:rPr lang="zh-CN" altLang="en-US" b="1" dirty="0" smtClean="0"/>
              <a:t>索引，</a:t>
            </a:r>
            <a:r>
              <a:rPr lang="zh-CN" altLang="zh-CN" b="1" dirty="0" smtClean="0"/>
              <a:t>称“简式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”，也有的一些年鉴将</a:t>
            </a:r>
            <a:r>
              <a:rPr lang="zh-CN" altLang="en-US" b="1" dirty="0" smtClean="0"/>
              <a:t>索引标目</a:t>
            </a:r>
            <a:r>
              <a:rPr lang="zh-CN" altLang="zh-CN" b="1" dirty="0" smtClean="0"/>
              <a:t>按主题</a:t>
            </a:r>
            <a:r>
              <a:rPr lang="zh-CN" altLang="en-US" b="1" dirty="0" smtClean="0"/>
              <a:t>的逻辑</a:t>
            </a:r>
            <a:r>
              <a:rPr lang="zh-CN" altLang="zh-CN" b="1" dirty="0" smtClean="0"/>
              <a:t>层次分级</a:t>
            </a:r>
            <a:r>
              <a:rPr lang="zh-CN" altLang="en-US" b="1" dirty="0" smtClean="0"/>
              <a:t>编排</a:t>
            </a:r>
            <a:r>
              <a:rPr lang="zh-CN" altLang="zh-CN" b="1" dirty="0" smtClean="0"/>
              <a:t>，称“复式索引”。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198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作用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索引对于年鉴，</a:t>
            </a:r>
            <a:r>
              <a:rPr lang="zh-CN" altLang="en-US" b="1" dirty="0" smtClean="0"/>
              <a:t>可</a:t>
            </a:r>
            <a:r>
              <a:rPr lang="zh-CN" altLang="zh-CN" b="1" dirty="0" smtClean="0"/>
              <a:t>起到</a:t>
            </a:r>
            <a:r>
              <a:rPr lang="zh-CN" altLang="en-US" b="1" dirty="0" smtClean="0"/>
              <a:t>深度</a:t>
            </a:r>
            <a:r>
              <a:rPr lang="zh-CN" altLang="zh-CN" b="1" dirty="0" smtClean="0"/>
              <a:t>发掘年鉴内容</a:t>
            </a:r>
            <a:r>
              <a:rPr lang="zh-CN" altLang="en-US" b="1" dirty="0" smtClean="0"/>
              <a:t>，提升</a:t>
            </a:r>
            <a:r>
              <a:rPr lang="zh-CN" altLang="zh-CN" b="1" dirty="0" smtClean="0"/>
              <a:t>年鉴</a:t>
            </a:r>
            <a:r>
              <a:rPr lang="zh-CN" altLang="en-US" b="1" dirty="0" smtClean="0"/>
              <a:t>使用</a:t>
            </a:r>
            <a:r>
              <a:rPr lang="zh-CN" altLang="zh-CN" b="1" dirty="0" smtClean="0"/>
              <a:t>价值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规范年鉴</a:t>
            </a:r>
            <a:r>
              <a:rPr lang="zh-CN" altLang="en-US" b="1" dirty="0" smtClean="0"/>
              <a:t>编辑</a:t>
            </a:r>
            <a:r>
              <a:rPr lang="zh-CN" altLang="zh-CN" b="1" dirty="0" smtClean="0"/>
              <a:t>工作、检验年鉴质量等方面的作用。</a:t>
            </a:r>
            <a:endParaRPr lang="en-US" altLang="zh-CN" b="1" dirty="0" smtClean="0"/>
          </a:p>
          <a:p>
            <a:r>
              <a:rPr lang="en-US" altLang="zh-CN" b="1" dirty="0" smtClean="0"/>
              <a:t>      </a:t>
            </a:r>
            <a:r>
              <a:rPr lang="zh-CN" altLang="zh-CN" sz="2800" b="1" dirty="0" smtClean="0"/>
              <a:t>索引</a:t>
            </a:r>
            <a:r>
              <a:rPr lang="zh-CN" altLang="en-US" sz="2800" b="1" dirty="0" smtClean="0"/>
              <a:t>可以</a:t>
            </a:r>
            <a:r>
              <a:rPr lang="zh-CN" altLang="zh-CN" sz="2800" b="1" dirty="0" smtClean="0"/>
              <a:t>促进</a:t>
            </a:r>
            <a:r>
              <a:rPr lang="zh-CN" altLang="en-US" sz="2800" b="1" dirty="0" smtClean="0"/>
              <a:t>年鉴</a:t>
            </a:r>
            <a:r>
              <a:rPr lang="zh-CN" altLang="zh-CN" sz="2800" b="1" dirty="0" smtClean="0"/>
              <a:t>条目标题和释文撰写的规范化，有些年鉴通过借鉴索引标目简洁短小、主题突出、关键词前置等特点，在条目标题上作文章，使其重点突出、短小精干，摆脱了一句话式的叙述形式，更加向工具书</a:t>
            </a:r>
            <a:r>
              <a:rPr lang="zh-CN" altLang="en-US" sz="2800" b="1" dirty="0" smtClean="0"/>
              <a:t>的</a:t>
            </a:r>
            <a:r>
              <a:rPr lang="zh-CN" altLang="zh-CN" sz="2800" b="1" dirty="0" smtClean="0"/>
              <a:t>要求靠拢。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143060"/>
            <a:ext cx="76198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年鉴与目录的关系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</a:t>
            </a:r>
            <a:r>
              <a:rPr lang="zh-CN" altLang="zh-CN" b="1" dirty="0" smtClean="0"/>
              <a:t>分类与主题</a:t>
            </a:r>
            <a:r>
              <a:rPr lang="zh-CN" altLang="zh-CN" dirty="0" smtClean="0"/>
              <a:t>：目录按照一定的内容分类体系进行编排，层层展开。索引以主题概念为单元，直接描述。一个是树状结构，一个是网点结构。</a:t>
            </a:r>
          </a:p>
          <a:p>
            <a:r>
              <a:rPr lang="en-US" altLang="zh-CN" dirty="0" smtClean="0"/>
              <a:t> </a:t>
            </a:r>
            <a:r>
              <a:rPr lang="zh-CN" altLang="zh-CN" b="1" dirty="0" smtClean="0"/>
              <a:t>族性与特性</a:t>
            </a:r>
            <a:r>
              <a:rPr lang="zh-CN" altLang="zh-CN" dirty="0" smtClean="0"/>
              <a:t>：目录提供分类的、成组的检索信息，是一个面，没有实质内容。索引反映具体的主题概念的检索点，是明显的点状结构，可直接使用</a:t>
            </a:r>
            <a:r>
              <a:rPr lang="zh-CN" altLang="en-US" dirty="0" smtClean="0"/>
              <a:t>和</a:t>
            </a:r>
            <a:r>
              <a:rPr lang="zh-CN" altLang="zh-CN" dirty="0" smtClean="0"/>
              <a:t>查找。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143060"/>
            <a:ext cx="76198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年鉴与目录的关系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</a:t>
            </a:r>
            <a:r>
              <a:rPr lang="en-US" altLang="zh-CN" dirty="0" smtClean="0"/>
              <a:t> </a:t>
            </a:r>
            <a:r>
              <a:rPr lang="zh-CN" altLang="zh-CN" b="1" dirty="0" smtClean="0"/>
              <a:t>未知与已知：</a:t>
            </a:r>
            <a:r>
              <a:rPr lang="zh-CN" altLang="zh-CN" dirty="0" smtClean="0"/>
              <a:t>目录要在未知年鉴内容的情况下，先行浏览，才能检索。索引只要已知一个主题概念，即可直接检索，不必了解年鉴目录和正文内容。</a:t>
            </a:r>
          </a:p>
          <a:p>
            <a:r>
              <a:rPr lang="en-US" altLang="zh-CN" b="1" dirty="0" smtClean="0"/>
              <a:t> </a:t>
            </a:r>
            <a:r>
              <a:rPr lang="zh-CN" altLang="zh-CN" b="1" dirty="0" smtClean="0"/>
              <a:t>数量与质量：</a:t>
            </a:r>
            <a:r>
              <a:rPr lang="zh-CN" altLang="zh-CN" dirty="0" smtClean="0"/>
              <a:t>目录篇幅不宜过大，展开不到具体检索内容，只是概略反映</a:t>
            </a:r>
            <a:r>
              <a:rPr lang="zh-CN" altLang="en-US" dirty="0" smtClean="0"/>
              <a:t>全书内容</a:t>
            </a:r>
            <a:r>
              <a:rPr lang="zh-CN" altLang="zh-CN" dirty="0" smtClean="0"/>
              <a:t>。索引提供几倍于目录的检索点，且直指内容出处，编排依据充分具体，质量</a:t>
            </a:r>
            <a:r>
              <a:rPr lang="zh-CN" altLang="en-US" dirty="0" smtClean="0"/>
              <a:t>也</a:t>
            </a:r>
            <a:r>
              <a:rPr lang="zh-CN" altLang="zh-CN" dirty="0" smtClean="0"/>
              <a:t>容易控制提高。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381080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838298" y="1676446"/>
            <a:ext cx="7619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/>
              <a:t>        </a:t>
            </a:r>
            <a:r>
              <a:rPr lang="zh-CN" altLang="zh-CN" sz="3600" b="1" dirty="0" smtClean="0"/>
              <a:t>编制</a:t>
            </a:r>
            <a:r>
              <a:rPr lang="zh-CN" altLang="en-US" sz="3600" b="1" dirty="0" smtClean="0"/>
              <a:t>完善的</a:t>
            </a:r>
            <a:r>
              <a:rPr lang="zh-CN" altLang="zh-CN" sz="3600" b="1" dirty="0" smtClean="0"/>
              <a:t>目</a:t>
            </a:r>
            <a:r>
              <a:rPr lang="zh-CN" altLang="zh-CN" sz="3600" b="1" dirty="0" smtClean="0"/>
              <a:t>录是</a:t>
            </a:r>
            <a:r>
              <a:rPr lang="zh-CN" altLang="zh-CN" sz="3600" b="1" dirty="0" smtClean="0"/>
              <a:t>我国年鉴的一大特点。</a:t>
            </a:r>
            <a:endParaRPr lang="en-US" altLang="zh-CN" sz="3600" b="1" dirty="0" smtClean="0"/>
          </a:p>
          <a:p>
            <a:pPr lvl="0"/>
            <a:r>
              <a:rPr lang="en-US" altLang="zh-CN" sz="3600" b="1" dirty="0" smtClean="0"/>
              <a:t>      </a:t>
            </a:r>
            <a:r>
              <a:rPr lang="en-US" altLang="zh-CN" sz="3600" b="1" dirty="0" smtClean="0"/>
              <a:t> </a:t>
            </a:r>
            <a:r>
              <a:rPr lang="zh-CN" altLang="zh-CN" sz="3600" b="1" dirty="0" smtClean="0"/>
              <a:t>我</a:t>
            </a:r>
            <a:r>
              <a:rPr lang="zh-CN" altLang="zh-CN" sz="3600" b="1" dirty="0" smtClean="0"/>
              <a:t>国</a:t>
            </a:r>
            <a:r>
              <a:rPr lang="zh-CN" altLang="en-US" sz="3600" b="1" dirty="0" smtClean="0"/>
              <a:t>的</a:t>
            </a:r>
            <a:r>
              <a:rPr lang="zh-CN" altLang="zh-CN" sz="3600" b="1" dirty="0" smtClean="0"/>
              <a:t>年鉴几乎都在开篇设有详细目录，一般</a:t>
            </a:r>
            <a:r>
              <a:rPr lang="zh-CN" altLang="zh-CN" sz="3600" b="1" dirty="0" smtClean="0"/>
              <a:t>细</a:t>
            </a:r>
            <a:r>
              <a:rPr lang="zh-CN" altLang="en-US" sz="3600" b="1" dirty="0" smtClean="0"/>
              <a:t>化</a:t>
            </a:r>
            <a:r>
              <a:rPr lang="zh-CN" altLang="zh-CN" sz="3600" b="1" dirty="0" smtClean="0"/>
              <a:t>到</a:t>
            </a:r>
            <a:r>
              <a:rPr lang="zh-CN" altLang="en-US" sz="3600" b="1" dirty="0" smtClean="0"/>
              <a:t>“</a:t>
            </a:r>
            <a:r>
              <a:rPr lang="zh-CN" altLang="zh-CN" sz="3600" b="1" dirty="0" smtClean="0"/>
              <a:t>条目</a:t>
            </a:r>
            <a:r>
              <a:rPr lang="zh-CN" altLang="en-US" sz="3600" b="1" dirty="0" smtClean="0"/>
              <a:t>”</a:t>
            </a:r>
            <a:r>
              <a:rPr lang="zh-CN" altLang="zh-CN" sz="3600" b="1" dirty="0" smtClean="0"/>
              <a:t>这一层次</a:t>
            </a:r>
            <a:r>
              <a:rPr lang="zh-CN" altLang="en-US" sz="3600" b="1" dirty="0" smtClean="0"/>
              <a:t>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704" y="1143060"/>
            <a:ext cx="76198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年鉴与目录的关系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/>
              <a:t>简便与复杂</a:t>
            </a:r>
            <a:r>
              <a:rPr lang="zh-CN" altLang="zh-CN" dirty="0" smtClean="0"/>
              <a:t>：目录要按照内容分类的展开要求，设计框架结构，再将年鉴正文各归其类，结构复杂，人为因素大。索引按排序法编排，人所共知，使用方便，提供的检索点也成倍增加。</a:t>
            </a:r>
          </a:p>
          <a:p>
            <a:r>
              <a:rPr lang="en-US" altLang="zh-CN" dirty="0" smtClean="0"/>
              <a:t> </a:t>
            </a:r>
            <a:r>
              <a:rPr lang="zh-CN" altLang="zh-CN" b="1" dirty="0" smtClean="0"/>
              <a:t>习惯与规定</a:t>
            </a:r>
            <a:r>
              <a:rPr lang="zh-CN" altLang="zh-CN" dirty="0" smtClean="0"/>
              <a:t>：目录强迫人们去适应，带有硬性规定的色彩。索引依照人们的使用习惯编排，方便好用，</a:t>
            </a:r>
            <a:r>
              <a:rPr lang="zh-CN" altLang="en-US" dirty="0" smtClean="0"/>
              <a:t>一般读者</a:t>
            </a:r>
            <a:r>
              <a:rPr lang="zh-CN" altLang="zh-CN" dirty="0" smtClean="0"/>
              <a:t>都能接受。</a:t>
            </a:r>
            <a:endParaRPr lang="zh-CN" altLang="zh-C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198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年鉴与目录的关系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      </a:t>
            </a:r>
            <a:r>
              <a:rPr lang="zh-CN" altLang="zh-CN" b="1" dirty="0" smtClean="0"/>
              <a:t>所以说，“</a:t>
            </a:r>
            <a:r>
              <a:rPr lang="zh-CN" altLang="zh-CN" b="1" dirty="0" smtClean="0">
                <a:solidFill>
                  <a:srgbClr val="FF0000"/>
                </a:solidFill>
              </a:rPr>
              <a:t>目录好编不好用，索引好用不好编</a:t>
            </a:r>
            <a:r>
              <a:rPr lang="zh-CN" altLang="zh-CN" b="1" dirty="0" smtClean="0"/>
              <a:t>”。</a:t>
            </a:r>
            <a:endParaRPr lang="en-US" altLang="zh-CN" b="1" dirty="0" smtClean="0"/>
          </a:p>
          <a:p>
            <a:r>
              <a:rPr lang="en-US" altLang="zh-CN" b="1" dirty="0" smtClean="0"/>
              <a:t>      </a:t>
            </a:r>
            <a:r>
              <a:rPr lang="zh-CN" altLang="zh-CN" b="1" dirty="0" smtClean="0"/>
              <a:t>现在有些年鉴不编制索引，甚至认为有了目录，</a:t>
            </a:r>
            <a:r>
              <a:rPr lang="zh-CN" altLang="en-US" b="1" dirty="0" smtClean="0"/>
              <a:t>就不必</a:t>
            </a:r>
            <a:r>
              <a:rPr lang="zh-CN" altLang="zh-CN" b="1" dirty="0" smtClean="0"/>
              <a:t>编索引。</a:t>
            </a:r>
            <a:r>
              <a:rPr lang="zh-CN" altLang="en-US" b="1" dirty="0" smtClean="0"/>
              <a:t>这种认识是错误的。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61980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编制存在问题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总体而</a:t>
            </a:r>
            <a:r>
              <a:rPr lang="zh-CN" altLang="en-US" b="1" dirty="0" smtClean="0"/>
              <a:t>言</a:t>
            </a:r>
            <a:r>
              <a:rPr lang="zh-CN" altLang="zh-CN" b="1" dirty="0" smtClean="0"/>
              <a:t>，我国年鉴的</a:t>
            </a:r>
            <a:r>
              <a:rPr lang="zh-CN" altLang="en-US" b="1" dirty="0" smtClean="0"/>
              <a:t>卷后</a:t>
            </a:r>
            <a:r>
              <a:rPr lang="zh-CN" altLang="zh-CN" b="1" dirty="0" smtClean="0"/>
              <a:t>索引编制比较落后</a:t>
            </a:r>
            <a:r>
              <a:rPr lang="zh-CN" altLang="en-US" b="1" dirty="0" smtClean="0"/>
              <a:t>，可以归纳为几大问题</a:t>
            </a:r>
            <a:r>
              <a:rPr lang="zh-CN" altLang="zh-CN" b="1" dirty="0" smtClean="0"/>
              <a:t>。 </a:t>
            </a:r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A4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zh-CN" b="1" dirty="0" smtClean="0">
                <a:solidFill>
                  <a:srgbClr val="FA4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CN" altLang="en-US" b="1" dirty="0" smtClean="0">
                <a:solidFill>
                  <a:srgbClr val="FA4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</a:t>
            </a:r>
            <a:r>
              <a:rPr lang="zh-CN" altLang="zh-CN" b="1" dirty="0" smtClean="0">
                <a:solidFill>
                  <a:srgbClr val="FA4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zh-CN" dirty="0" smtClean="0"/>
              <a:t>。</a:t>
            </a:r>
            <a:r>
              <a:rPr lang="zh-CN" altLang="zh-CN" b="1" dirty="0" smtClean="0"/>
              <a:t>目前不设索引的年鉴非常多，编有索引的年鉴起步也较晚。不完全统计，编有索引的年鉴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只占</a:t>
            </a:r>
            <a:r>
              <a:rPr lang="zh-CN" altLang="en-US" b="1" dirty="0" smtClean="0"/>
              <a:t>年鉴</a:t>
            </a:r>
            <a:r>
              <a:rPr lang="zh-CN" altLang="zh-CN" b="1" dirty="0" smtClean="0"/>
              <a:t>总数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7</a:t>
            </a:r>
            <a:r>
              <a:rPr lang="zh-CN" altLang="zh-CN" b="1" dirty="0" smtClean="0"/>
              <a:t>％</a:t>
            </a:r>
            <a:r>
              <a:rPr lang="zh-CN" altLang="en-US" b="1" dirty="0" smtClean="0"/>
              <a:t>左右</a:t>
            </a:r>
            <a:r>
              <a:rPr lang="zh-CN" altLang="zh-CN" b="1" dirty="0" smtClean="0"/>
              <a:t>。随</a:t>
            </a:r>
            <a:r>
              <a:rPr lang="zh-CN" altLang="en-US" b="1" dirty="0" smtClean="0"/>
              <a:t>着</a:t>
            </a:r>
            <a:r>
              <a:rPr lang="zh-CN" altLang="zh-CN" b="1" dirty="0" smtClean="0"/>
              <a:t>各类年鉴纷纷涌现，</a:t>
            </a:r>
            <a:r>
              <a:rPr lang="zh-CN" altLang="en-US" b="1" dirty="0" smtClean="0"/>
              <a:t>新出版的</a:t>
            </a:r>
            <a:r>
              <a:rPr lang="zh-CN" altLang="zh-CN" b="1" dirty="0" smtClean="0"/>
              <a:t>年鉴</a:t>
            </a:r>
            <a:r>
              <a:rPr lang="zh-CN" altLang="en-US" b="1" dirty="0" smtClean="0"/>
              <a:t>也大多不</a:t>
            </a:r>
            <a:r>
              <a:rPr lang="zh-CN" altLang="zh-CN" b="1" dirty="0" smtClean="0"/>
              <a:t>编制索引</a:t>
            </a:r>
            <a:r>
              <a:rPr lang="zh-CN" altLang="zh-CN" dirty="0" smtClean="0"/>
              <a:t>。</a:t>
            </a:r>
          </a:p>
          <a:p>
            <a:endParaRPr lang="zh-CN" altLang="zh-CN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143060"/>
            <a:ext cx="746740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编制存在问题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/>
              <a:t>索引种类单一</a:t>
            </a:r>
            <a:endParaRPr lang="en-US" altLang="zh-CN" b="1" dirty="0" smtClean="0"/>
          </a:p>
          <a:p>
            <a:r>
              <a:rPr lang="zh-CN" altLang="en-US" b="1" dirty="0" smtClean="0"/>
              <a:t>主题标引</a:t>
            </a:r>
            <a:r>
              <a:rPr lang="zh-CN" altLang="zh-CN" b="1" dirty="0" smtClean="0"/>
              <a:t>粗糙</a:t>
            </a:r>
            <a:endParaRPr lang="en-US" altLang="zh-CN" b="1" dirty="0" smtClean="0"/>
          </a:p>
          <a:p>
            <a:r>
              <a:rPr lang="zh-CN" altLang="zh-CN" b="1" dirty="0" smtClean="0"/>
              <a:t>索引广度不够</a:t>
            </a:r>
            <a:endParaRPr lang="en-US" altLang="zh-CN" b="1" dirty="0" smtClean="0"/>
          </a:p>
          <a:p>
            <a:r>
              <a:rPr lang="zh-CN" altLang="zh-CN" b="1" dirty="0" smtClean="0"/>
              <a:t>翻版目录现象严重</a:t>
            </a:r>
            <a:endParaRPr lang="en-US" altLang="zh-CN" b="1" dirty="0" smtClean="0"/>
          </a:p>
          <a:p>
            <a:r>
              <a:rPr lang="zh-CN" altLang="zh-CN" b="1" dirty="0" smtClean="0"/>
              <a:t>索引编排不规范</a:t>
            </a:r>
            <a:endParaRPr lang="en-US" altLang="zh-CN" b="1" dirty="0" smtClean="0"/>
          </a:p>
          <a:p>
            <a:r>
              <a:rPr lang="zh-CN" altLang="zh-CN" b="1" dirty="0" smtClean="0"/>
              <a:t>参照系统薄弱</a:t>
            </a:r>
            <a:endParaRPr lang="en-US" altLang="zh-CN" b="1" dirty="0" smtClean="0"/>
          </a:p>
          <a:p>
            <a:r>
              <a:rPr lang="zh-CN" altLang="zh-CN" b="1" dirty="0" smtClean="0"/>
              <a:t>索引编纂人员奇缺</a:t>
            </a:r>
            <a:endParaRPr lang="en-US" altLang="zh-CN" b="1" dirty="0" smtClean="0"/>
          </a:p>
          <a:p>
            <a:r>
              <a:rPr lang="zh-CN" altLang="zh-CN" b="1" dirty="0" smtClean="0"/>
              <a:t>索引理论和方法难于普及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索引类型</a:t>
            </a:r>
            <a:r>
              <a:rPr lang="zh-CN" altLang="zh-CN" b="1" dirty="0" smtClean="0"/>
              <a:t>——有单一索引、综合索引、简式索引、复式索引、卷内索引、卷外索引等等。现在绝大多数年鉴采用的是“</a:t>
            </a:r>
            <a:r>
              <a:rPr lang="zh-CN" altLang="en-US" b="1" dirty="0" smtClean="0"/>
              <a:t>卷</a:t>
            </a:r>
            <a:r>
              <a:rPr lang="zh-CN" altLang="zh-CN" b="1" dirty="0" smtClean="0"/>
              <a:t>内主题索引（内容分析索引）”。且分简式结构</a:t>
            </a:r>
            <a:r>
              <a:rPr lang="zh-CN" altLang="en-US" b="1" dirty="0" smtClean="0"/>
              <a:t>（</a:t>
            </a:r>
            <a:r>
              <a:rPr lang="zh-CN" altLang="zh-CN" b="1" dirty="0" smtClean="0"/>
              <a:t>标目不分级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一律按顺序排列</a:t>
            </a:r>
            <a:r>
              <a:rPr lang="zh-CN" altLang="en-US" b="1" dirty="0" smtClean="0"/>
              <a:t>）</a:t>
            </a:r>
            <a:r>
              <a:rPr lang="zh-CN" altLang="zh-CN" b="1" dirty="0" smtClean="0"/>
              <a:t>、复式结构</a:t>
            </a:r>
            <a:r>
              <a:rPr lang="zh-CN" altLang="en-US" b="1" dirty="0" smtClean="0"/>
              <a:t>（</a:t>
            </a:r>
            <a:r>
              <a:rPr lang="zh-CN" altLang="zh-CN" b="1" dirty="0" smtClean="0"/>
              <a:t>将标目按主题</a:t>
            </a:r>
            <a:r>
              <a:rPr lang="zh-CN" altLang="en-US" b="1" dirty="0" smtClean="0"/>
              <a:t>的逻辑</a:t>
            </a:r>
            <a:r>
              <a:rPr lang="zh-CN" altLang="zh-CN" b="1" dirty="0" smtClean="0"/>
              <a:t>层次分级</a:t>
            </a:r>
            <a:r>
              <a:rPr lang="zh-CN" altLang="en-US" b="1" dirty="0" smtClean="0"/>
              <a:t>）</a:t>
            </a:r>
            <a:r>
              <a:rPr lang="zh-CN" altLang="zh-CN" b="1" dirty="0" smtClean="0"/>
              <a:t>两种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索引范围</a:t>
            </a:r>
            <a:r>
              <a:rPr lang="zh-CN" altLang="zh-CN" dirty="0" smtClean="0"/>
              <a:t>——</a:t>
            </a:r>
            <a:r>
              <a:rPr lang="zh-CN" altLang="zh-CN" b="1" dirty="0" smtClean="0"/>
              <a:t>指年鉴内容标引</a:t>
            </a:r>
            <a:r>
              <a:rPr lang="zh-CN" altLang="en-US" b="1" dirty="0" smtClean="0"/>
              <a:t>的</a:t>
            </a:r>
            <a:r>
              <a:rPr lang="zh-CN" altLang="zh-CN" b="1" dirty="0" smtClean="0"/>
              <a:t>范畴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一般</a:t>
            </a:r>
            <a:r>
              <a:rPr lang="zh-CN" altLang="en-US" b="1" dirty="0" smtClean="0"/>
              <a:t>年鉴中的</a:t>
            </a:r>
            <a:r>
              <a:rPr lang="zh-CN" altLang="zh-CN" b="1" dirty="0" smtClean="0"/>
              <a:t>名录、大事记、广告等</a:t>
            </a:r>
            <a:r>
              <a:rPr lang="zh-CN" altLang="en-US" b="1" dirty="0" smtClean="0"/>
              <a:t>内容</a:t>
            </a:r>
            <a:r>
              <a:rPr lang="zh-CN" altLang="zh-CN" b="1" dirty="0" smtClean="0"/>
              <a:t>不做标引，但特载、专文、概况、统计资料、图表、有检索意义的附录</a:t>
            </a:r>
            <a:r>
              <a:rPr lang="zh-CN" altLang="en-US" b="1" dirty="0" smtClean="0"/>
              <a:t>等内容，</a:t>
            </a:r>
            <a:r>
              <a:rPr lang="zh-CN" altLang="zh-CN" b="1" dirty="0" smtClean="0"/>
              <a:t>要编入索引。</a:t>
            </a:r>
          </a:p>
          <a:p>
            <a:endParaRPr lang="zh-CN" altLang="zh-CN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容量</a:t>
            </a:r>
            <a:r>
              <a:rPr lang="zh-CN" altLang="zh-CN" dirty="0" smtClean="0"/>
              <a:t>——</a:t>
            </a:r>
            <a:r>
              <a:rPr lang="zh-CN" altLang="zh-CN" b="1" dirty="0" smtClean="0"/>
              <a:t>指索引深度、篇幅大小。它反映出索引</a:t>
            </a:r>
            <a:r>
              <a:rPr lang="zh-CN" altLang="en-US" b="1" dirty="0" smtClean="0"/>
              <a:t>的</a:t>
            </a:r>
            <a:r>
              <a:rPr lang="zh-CN" altLang="zh-CN" b="1" dirty="0" smtClean="0"/>
              <a:t>查全率与查准率的</a:t>
            </a:r>
            <a:r>
              <a:rPr lang="zh-CN" altLang="en-US" b="1" dirty="0" smtClean="0"/>
              <a:t>辩证</a:t>
            </a:r>
            <a:r>
              <a:rPr lang="zh-CN" altLang="zh-CN" b="1" dirty="0" smtClean="0"/>
              <a:t>关系和矛盾。</a:t>
            </a:r>
            <a:endParaRPr lang="en-US" altLang="zh-CN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/>
              <a:t>标引深度＝索引款目数</a:t>
            </a:r>
            <a:r>
              <a:rPr lang="en-US" altLang="zh-CN" b="1" dirty="0" smtClean="0"/>
              <a:t> </a:t>
            </a:r>
            <a:r>
              <a:rPr lang="zh-CN" altLang="zh-CN" dirty="0" smtClean="0"/>
              <a:t>÷</a:t>
            </a:r>
            <a:r>
              <a:rPr lang="en-US" altLang="zh-CN" dirty="0" smtClean="0"/>
              <a:t> </a:t>
            </a:r>
            <a:r>
              <a:rPr lang="zh-CN" altLang="zh-CN" b="1" dirty="0" smtClean="0"/>
              <a:t>条目总数</a:t>
            </a:r>
            <a:endParaRPr lang="en-US" altLang="zh-CN" dirty="0" smtClean="0"/>
          </a:p>
          <a:p>
            <a:r>
              <a:rPr lang="zh-CN" altLang="en-US" sz="2400" dirty="0" smtClean="0"/>
              <a:t>如</a:t>
            </a:r>
            <a:r>
              <a:rPr lang="en-US" altLang="zh-CN" sz="2400" dirty="0" smtClean="0"/>
              <a:t>《</a:t>
            </a:r>
            <a:r>
              <a:rPr lang="zh-CN" altLang="zh-CN" sz="2400" dirty="0" smtClean="0"/>
              <a:t>中国出版年鉴》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1993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标引深度约为</a:t>
            </a:r>
            <a:r>
              <a:rPr lang="en-US" altLang="zh-CN" sz="2400" dirty="0" smtClean="0"/>
              <a:t>2.87</a:t>
            </a:r>
            <a:r>
              <a:rPr lang="zh-CN" altLang="zh-CN" sz="2400" dirty="0" smtClean="0"/>
              <a:t>，《中国金融年鉴》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1993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标引深度约为</a:t>
            </a:r>
            <a:r>
              <a:rPr lang="en-US" altLang="zh-CN" sz="2400" dirty="0" smtClean="0"/>
              <a:t>2.24</a:t>
            </a:r>
            <a:r>
              <a:rPr lang="zh-CN" altLang="zh-CN" sz="2400" dirty="0" smtClean="0"/>
              <a:t>，《哈尔滨年鉴》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1992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标引深度约为</a:t>
            </a:r>
            <a:r>
              <a:rPr lang="en-US" altLang="zh-CN" sz="2400" dirty="0" smtClean="0"/>
              <a:t>1.80</a:t>
            </a:r>
            <a:r>
              <a:rPr lang="zh-CN" altLang="zh-CN" sz="2400" dirty="0" smtClean="0"/>
              <a:t>，《广州年鉴》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1993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标引深度约为</a:t>
            </a:r>
            <a:r>
              <a:rPr lang="en-US" altLang="zh-CN" sz="2400" dirty="0" smtClean="0"/>
              <a:t>0.63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r>
              <a:rPr lang="zh-CN" altLang="zh-CN" sz="2400" dirty="0" smtClean="0"/>
              <a:t>这几种质量较</a:t>
            </a:r>
            <a:r>
              <a:rPr lang="zh-CN" altLang="en-US" sz="2400" dirty="0" smtClean="0"/>
              <a:t>好</a:t>
            </a:r>
            <a:r>
              <a:rPr lang="zh-CN" altLang="zh-CN" sz="2400" dirty="0" smtClean="0"/>
              <a:t>的年鉴，标引深度最大的平均每个条目</a:t>
            </a:r>
            <a:r>
              <a:rPr lang="zh-CN" altLang="en-US" sz="2400" dirty="0" smtClean="0"/>
              <a:t>内容</a:t>
            </a:r>
            <a:r>
              <a:rPr lang="zh-CN" altLang="zh-CN" sz="2400" dirty="0" smtClean="0"/>
              <a:t>可以从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～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个</a:t>
            </a:r>
            <a:r>
              <a:rPr lang="zh-CN" altLang="en-US" sz="2400" dirty="0" smtClean="0"/>
              <a:t>索引</a:t>
            </a:r>
            <a:r>
              <a:rPr lang="zh-CN" altLang="zh-CN" sz="2400" dirty="0" smtClean="0"/>
              <a:t>词去查找，而最小的《广州年鉴》一个条目</a:t>
            </a:r>
            <a:r>
              <a:rPr lang="zh-CN" altLang="en-US" sz="2400" dirty="0" smtClean="0"/>
              <a:t>内容</a:t>
            </a:r>
            <a:r>
              <a:rPr lang="zh-CN" altLang="zh-CN" sz="2400" dirty="0" smtClean="0"/>
              <a:t>还</a:t>
            </a:r>
            <a:r>
              <a:rPr lang="zh-CN" altLang="en-US" sz="2400" dirty="0" smtClean="0"/>
              <a:t>达</a:t>
            </a:r>
            <a:r>
              <a:rPr lang="zh-CN" altLang="zh-CN" sz="2400" dirty="0" smtClean="0"/>
              <a:t>不到一条索引</a:t>
            </a:r>
            <a:r>
              <a:rPr lang="zh-CN" altLang="en-US" sz="2400" dirty="0" smtClean="0"/>
              <a:t>词供检索</a:t>
            </a:r>
            <a:r>
              <a:rPr lang="zh-CN" altLang="zh-CN" sz="2400" dirty="0" smtClean="0"/>
              <a:t>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371654"/>
            <a:ext cx="79245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索引量</a:t>
            </a:r>
            <a:r>
              <a:rPr lang="zh-CN" altLang="zh-CN" dirty="0" smtClean="0"/>
              <a:t>：依年鉴实际情况确定，不可人为地过多限定</a:t>
            </a:r>
            <a:r>
              <a:rPr lang="zh-CN" altLang="en-US" dirty="0" smtClean="0"/>
              <a:t>，如索引必须控制在多少多少页之内</a:t>
            </a:r>
            <a:r>
              <a:rPr lang="zh-CN" altLang="zh-CN" dirty="0" smtClean="0"/>
              <a:t>。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现实的</a:t>
            </a:r>
            <a:r>
              <a:rPr lang="zh-CN" altLang="zh-CN" b="1" dirty="0" smtClean="0">
                <a:solidFill>
                  <a:srgbClr val="FF0000"/>
                </a:solidFill>
              </a:rPr>
              <a:t>年鉴索</a:t>
            </a:r>
            <a:r>
              <a:rPr lang="zh-CN" altLang="zh-CN" b="1" dirty="0" smtClean="0">
                <a:solidFill>
                  <a:srgbClr val="FF0000"/>
                </a:solidFill>
              </a:rPr>
              <a:t>引</a:t>
            </a:r>
            <a:r>
              <a:rPr lang="zh-CN" altLang="en-US" b="1" dirty="0" smtClean="0">
                <a:solidFill>
                  <a:srgbClr val="FF0000"/>
                </a:solidFill>
              </a:rPr>
              <a:t>编制</a:t>
            </a:r>
            <a:r>
              <a:rPr lang="zh-CN" altLang="zh-CN" b="1" dirty="0" smtClean="0">
                <a:solidFill>
                  <a:srgbClr val="FF0000"/>
                </a:solidFill>
              </a:rPr>
              <a:t>参</a:t>
            </a:r>
            <a:r>
              <a:rPr lang="zh-CN" altLang="zh-CN" b="1" dirty="0" smtClean="0">
                <a:solidFill>
                  <a:srgbClr val="FF0000"/>
                </a:solidFill>
              </a:rPr>
              <a:t>考值</a:t>
            </a:r>
            <a:r>
              <a:rPr lang="zh-CN" altLang="zh-CN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>
                <a:solidFill>
                  <a:srgbClr val="0000CC"/>
                </a:solidFill>
              </a:rPr>
              <a:t>索引篇幅为年鉴正文的</a:t>
            </a:r>
            <a:r>
              <a:rPr lang="en-US" altLang="zh-CN" b="1" dirty="0" smtClean="0">
                <a:solidFill>
                  <a:srgbClr val="0000CC"/>
                </a:solidFill>
              </a:rPr>
              <a:t>  3</a:t>
            </a:r>
            <a:r>
              <a:rPr lang="zh-CN" altLang="en-US" b="1" dirty="0" smtClean="0">
                <a:solidFill>
                  <a:srgbClr val="0000CC"/>
                </a:solidFill>
              </a:rPr>
              <a:t>～</a:t>
            </a:r>
            <a:r>
              <a:rPr lang="en-US" altLang="zh-CN" b="1" dirty="0" smtClean="0">
                <a:solidFill>
                  <a:srgbClr val="0000CC"/>
                </a:solidFill>
              </a:rPr>
              <a:t>5%</a:t>
            </a:r>
            <a:r>
              <a:rPr lang="zh-CN" altLang="zh-CN" b="1" dirty="0" smtClean="0">
                <a:solidFill>
                  <a:srgbClr val="0000CC"/>
                </a:solidFill>
              </a:rPr>
              <a:t>，</a:t>
            </a:r>
          </a:p>
          <a:p>
            <a:r>
              <a:rPr lang="en-US" altLang="zh-CN" b="1" dirty="0" smtClean="0">
                <a:solidFill>
                  <a:srgbClr val="0000CC"/>
                </a:solidFill>
              </a:rPr>
              <a:t> </a:t>
            </a:r>
            <a:r>
              <a:rPr lang="zh-CN" altLang="en-US" b="1" dirty="0" smtClean="0">
                <a:solidFill>
                  <a:srgbClr val="0000CC"/>
                </a:solidFill>
              </a:rPr>
              <a:t>目录</a:t>
            </a:r>
            <a:r>
              <a:rPr lang="zh-CN" altLang="zh-CN" b="1" dirty="0" smtClean="0">
                <a:solidFill>
                  <a:srgbClr val="0000CC"/>
                </a:solidFill>
              </a:rPr>
              <a:t>与索引篇幅比例</a:t>
            </a:r>
            <a:r>
              <a:rPr lang="zh-CN" altLang="en-US" b="1" dirty="0" smtClean="0">
                <a:solidFill>
                  <a:srgbClr val="0000CC"/>
                </a:solidFill>
              </a:rPr>
              <a:t>：</a:t>
            </a:r>
            <a:r>
              <a:rPr lang="en-US" altLang="zh-CN" b="1" dirty="0" smtClean="0">
                <a:solidFill>
                  <a:srgbClr val="0000CC"/>
                </a:solidFill>
              </a:rPr>
              <a:t>  1: 2</a:t>
            </a:r>
            <a:r>
              <a:rPr lang="zh-CN" altLang="en-US" b="1" dirty="0" smtClean="0">
                <a:solidFill>
                  <a:srgbClr val="0000CC"/>
                </a:solidFill>
              </a:rPr>
              <a:t>～</a:t>
            </a:r>
            <a:r>
              <a:rPr lang="en-US" altLang="zh-CN" b="1" dirty="0" smtClean="0">
                <a:solidFill>
                  <a:srgbClr val="0000CC"/>
                </a:solidFill>
              </a:rPr>
              <a:t>3</a:t>
            </a:r>
            <a:endParaRPr lang="zh-CN" altLang="zh-CN" b="1" dirty="0" smtClean="0">
              <a:solidFill>
                <a:srgbClr val="0000CC"/>
              </a:solidFill>
            </a:endParaRPr>
          </a:p>
          <a:p>
            <a:r>
              <a:rPr lang="en-US" altLang="zh-CN" b="1" dirty="0" smtClean="0">
                <a:solidFill>
                  <a:srgbClr val="0000CC"/>
                </a:solidFill>
              </a:rPr>
              <a:t> </a:t>
            </a:r>
            <a:r>
              <a:rPr lang="zh-CN" altLang="zh-CN" b="1" dirty="0" smtClean="0">
                <a:solidFill>
                  <a:srgbClr val="0000CC"/>
                </a:solidFill>
              </a:rPr>
              <a:t>年鉴条目数与索引款目数比例</a:t>
            </a:r>
            <a:r>
              <a:rPr lang="zh-CN" altLang="en-US" b="1" dirty="0" smtClean="0">
                <a:solidFill>
                  <a:srgbClr val="0000CC"/>
                </a:solidFill>
              </a:rPr>
              <a:t>：</a:t>
            </a:r>
            <a:r>
              <a:rPr lang="en-US" altLang="zh-CN" b="1" dirty="0" smtClean="0">
                <a:solidFill>
                  <a:srgbClr val="0000CC"/>
                </a:solidFill>
              </a:rPr>
              <a:t> 1:3</a:t>
            </a:r>
            <a:r>
              <a:rPr lang="zh-CN" altLang="en-US" b="1" dirty="0" smtClean="0">
                <a:solidFill>
                  <a:srgbClr val="0000CC"/>
                </a:solidFill>
              </a:rPr>
              <a:t>～</a:t>
            </a:r>
            <a:r>
              <a:rPr lang="en-US" altLang="zh-CN" b="1" dirty="0" smtClean="0">
                <a:solidFill>
                  <a:srgbClr val="0000CC"/>
                </a:solidFill>
              </a:rPr>
              <a:t>5</a:t>
            </a:r>
            <a:endParaRPr lang="zh-CN" altLang="zh-CN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标目形式</a:t>
            </a:r>
            <a:r>
              <a:rPr lang="zh-CN" altLang="zh-CN" dirty="0" smtClean="0"/>
              <a:t>——</a:t>
            </a:r>
            <a:r>
              <a:rPr lang="zh-CN" altLang="zh-CN" b="1" dirty="0" smtClean="0"/>
              <a:t>指年鉴索引标目单元的构成与排列格式。</a:t>
            </a:r>
            <a:endParaRPr lang="en-US" altLang="zh-CN" b="1" dirty="0" smtClean="0"/>
          </a:p>
          <a:p>
            <a:r>
              <a:rPr lang="zh-CN" altLang="zh-CN" b="1" dirty="0" smtClean="0"/>
              <a:t>包括标引词、限定词、地址出处项、参照等项。也包括双栏、三栏，栏别、版面区域、字型、字号等的确定。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828842"/>
            <a:ext cx="76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       </a:t>
            </a:r>
            <a:r>
              <a:rPr lang="zh-CN" altLang="zh-CN" sz="3600" b="1" dirty="0" smtClean="0"/>
              <a:t>年鉴目录</a:t>
            </a:r>
            <a:r>
              <a:rPr lang="zh-CN" altLang="en-US" sz="3600" b="1" dirty="0" smtClean="0"/>
              <a:t>，</a:t>
            </a:r>
            <a:r>
              <a:rPr lang="zh-CN" altLang="zh-CN" sz="3600" b="1" dirty="0" smtClean="0"/>
              <a:t>就是汇集年鉴正文内容的各级标题和条目名称，按照页码顺序排列，用以揭示</a:t>
            </a:r>
            <a:r>
              <a:rPr lang="zh-CN" altLang="en-US" sz="3600" b="1" dirty="0" smtClean="0"/>
              <a:t>年鉴</a:t>
            </a:r>
            <a:r>
              <a:rPr lang="zh-CN" altLang="zh-CN" sz="3600" b="1" dirty="0" smtClean="0"/>
              <a:t>内容的</a:t>
            </a:r>
            <a:r>
              <a:rPr lang="zh-CN" altLang="en-US" sz="3600" b="1" dirty="0" smtClean="0"/>
              <a:t>一种重要</a:t>
            </a:r>
            <a:r>
              <a:rPr lang="zh-CN" altLang="zh-CN" sz="3600" b="1" dirty="0" smtClean="0"/>
              <a:t>检索工具。</a:t>
            </a:r>
            <a:endParaRPr lang="zh-CN" altLang="zh-CN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  引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467404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索引要素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编排标准</a:t>
            </a:r>
            <a:r>
              <a:rPr lang="zh-CN" altLang="zh-CN" dirty="0" smtClean="0"/>
              <a:t>——</a:t>
            </a:r>
            <a:r>
              <a:rPr lang="zh-CN" altLang="zh-CN" b="1" dirty="0" smtClean="0"/>
              <a:t>指</a:t>
            </a:r>
            <a:r>
              <a:rPr lang="zh-CN" altLang="en-US" b="1" dirty="0" smtClean="0"/>
              <a:t>索引条目</a:t>
            </a:r>
            <a:r>
              <a:rPr lang="zh-CN" altLang="zh-CN" b="1" dirty="0" smtClean="0"/>
              <a:t>排序法的选择，特殊标目（数字、外文、符号标目等）的排序方式等。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标引词（标目）</a:t>
            </a:r>
          </a:p>
          <a:p>
            <a:r>
              <a:rPr lang="en-US" altLang="zh-CN" dirty="0" smtClean="0"/>
              <a:t>      </a:t>
            </a:r>
            <a:r>
              <a:rPr lang="zh-CN" altLang="zh-CN" b="1" dirty="0" smtClean="0"/>
              <a:t>用来表达索引所指示的主题或事物，并控制索引款目在索引中的排序位置</a:t>
            </a:r>
            <a:r>
              <a:rPr lang="zh-CN" altLang="en-US" b="1" dirty="0" smtClean="0"/>
              <a:t>之</a:t>
            </a:r>
            <a:r>
              <a:rPr lang="zh-CN" altLang="zh-CN" b="1" dirty="0" smtClean="0"/>
              <a:t>词语。</a:t>
            </a:r>
            <a:endParaRPr lang="en-US" altLang="zh-CN" b="1" dirty="0" smtClean="0"/>
          </a:p>
          <a:p>
            <a:r>
              <a:rPr lang="en-US" altLang="zh-CN" b="1" dirty="0" smtClean="0"/>
              <a:t>      </a:t>
            </a:r>
            <a:r>
              <a:rPr lang="zh-CN" altLang="zh-CN" b="1" dirty="0" smtClean="0"/>
              <a:t>一般为索引款目的第一项，也是索引内容、索引编制中最重要的一项。它直接控制索引的类型、特征、性质，也直接影响索引质量和索引使用效果。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限定词（后缀）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用以说明、限定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标目的词语，是标目的一种注释。它基本上不影响索引标目的性质和排序，主要是提升标目（主题）的专指度，控制标目的外延。在一条索引款目中，要置于标目之后，用顿号或括号</a:t>
            </a:r>
            <a:r>
              <a:rPr lang="zh-CN" altLang="en-US" b="1" dirty="0" smtClean="0"/>
              <a:t>与</a:t>
            </a:r>
            <a:r>
              <a:rPr lang="zh-CN" altLang="zh-CN" b="1" dirty="0" smtClean="0"/>
              <a:t>标目区分开来。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页码项（地址出处）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反映检索主题词（检索内容）所在</a:t>
            </a:r>
            <a:r>
              <a:rPr lang="zh-CN" altLang="en-US" b="1" dirty="0" smtClean="0"/>
              <a:t>年鉴正文</a:t>
            </a:r>
            <a:r>
              <a:rPr lang="zh-CN" altLang="zh-CN" b="1" dirty="0" smtClean="0"/>
              <a:t>中的确切位置</a:t>
            </a:r>
            <a:r>
              <a:rPr lang="zh-CN" altLang="en-US" b="1" dirty="0" smtClean="0"/>
              <a:t>。一般用</a:t>
            </a:r>
            <a:r>
              <a:rPr lang="zh-CN" altLang="zh-CN" b="1" dirty="0" smtClean="0"/>
              <a:t>数码及版面区域</a:t>
            </a:r>
            <a:r>
              <a:rPr lang="zh-CN" altLang="en-US" b="1" dirty="0" smtClean="0"/>
              <a:t>标示，</a:t>
            </a:r>
            <a:r>
              <a:rPr lang="zh-CN" altLang="zh-CN" b="1" dirty="0" smtClean="0"/>
              <a:t>如：</a:t>
            </a:r>
            <a:r>
              <a:rPr lang="en-US" altLang="zh-CN" b="1" dirty="0" smtClean="0"/>
              <a:t>63a</a:t>
            </a:r>
            <a:r>
              <a:rPr lang="zh-CN" altLang="zh-CN" b="1" dirty="0" smtClean="0"/>
              <a:t>、</a:t>
            </a:r>
            <a:r>
              <a:rPr lang="en-US" altLang="zh-CN" b="1" dirty="0" smtClean="0"/>
              <a:t>100c</a:t>
            </a:r>
            <a:r>
              <a:rPr lang="zh-CN" altLang="zh-CN" b="1" dirty="0" smtClean="0"/>
              <a:t>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464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索引款目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描述检索对象及其出处的一条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记录，是构成索引的基本单元。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通常由三项内容组成：标目（标引词）、后缀（限定词）、地址出处（页码项）。</a:t>
            </a:r>
            <a:r>
              <a:rPr lang="zh-CN" altLang="en-US" b="1" dirty="0" smtClean="0"/>
              <a:t>如</a:t>
            </a:r>
            <a:r>
              <a:rPr lang="en-US" altLang="zh-CN" b="1" dirty="0" smtClean="0"/>
              <a:t>——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首都图书馆，方志检索  </a:t>
            </a:r>
            <a:r>
              <a:rPr lang="en-US" altLang="zh-CN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22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151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350</a:t>
            </a:r>
            <a:endParaRPr lang="zh-CN" altLang="zh-CN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5.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参照系统（参见、附见和见）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反映索引标目之间关系和编排原则的一种</a:t>
            </a:r>
            <a:r>
              <a:rPr lang="zh-CN" altLang="en-US" b="1" dirty="0" smtClean="0"/>
              <a:t>辅助</a:t>
            </a:r>
            <a:r>
              <a:rPr lang="zh-CN" altLang="zh-CN" b="1" dirty="0" smtClean="0"/>
              <a:t>手段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以帮助读者全面、正确地进行检索，减少遗漏，节省时间。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en-US" b="1" dirty="0" smtClean="0"/>
              <a:t>其</a:t>
            </a:r>
            <a:r>
              <a:rPr lang="zh-CN" altLang="zh-CN" b="1" dirty="0" smtClean="0"/>
              <a:t>实质上不是一条检索款目，因其不完全反映检索的具体内容，只提供一条途径、一种方法，或一个线索。</a:t>
            </a:r>
            <a:endParaRPr lang="en-US" altLang="zh-CN" b="1" dirty="0" smtClean="0"/>
          </a:p>
          <a:p>
            <a:r>
              <a:rPr lang="en-US" altLang="zh-CN" dirty="0" smtClean="0"/>
              <a:t>  </a:t>
            </a:r>
            <a:r>
              <a:rPr lang="zh-CN" altLang="zh-CN" dirty="0" smtClean="0">
                <a:solidFill>
                  <a:srgbClr val="0000FF"/>
                </a:solidFill>
              </a:rPr>
              <a:t>年鉴索引中常见的参照有三种：</a:t>
            </a:r>
            <a:endParaRPr lang="zh-CN" altLang="zh-CN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</a:t>
            </a:r>
            <a:r>
              <a:rPr lang="zh-CN" altLang="zh-CN" b="1" dirty="0" smtClean="0"/>
              <a:t>参见</a:t>
            </a:r>
            <a:endParaRPr lang="en-US" altLang="zh-CN" dirty="0" smtClean="0"/>
          </a:p>
          <a:p>
            <a:r>
              <a:rPr lang="en-US" altLang="zh-CN" b="1" dirty="0" smtClean="0"/>
              <a:t>      </a:t>
            </a:r>
            <a:r>
              <a:rPr lang="zh-CN" altLang="zh-CN" b="1" dirty="0" smtClean="0"/>
              <a:t>将分散在不同页码的同一主题的内容集中起来，用不同页码，标注于一个标目之下。</a:t>
            </a:r>
            <a:r>
              <a:rPr lang="zh-CN" altLang="en-US" b="1" dirty="0" smtClean="0"/>
              <a:t>其实，索引的“参见”已很常见了，可以视作页码项的有机组成部分。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dirty="0" smtClean="0"/>
              <a:t>例：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北京</a:t>
            </a:r>
            <a:r>
              <a:rPr lang="zh-CN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立交桥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2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55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59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200</a:t>
            </a:r>
            <a:endParaRPr lang="zh-CN" altLang="zh-CN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/>
              <a:t>附见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将属于同一上位主题的各项内容集中起来，作为下位主题（二级、三级主题）的标目，附加地址出处项，罗列在上位主题之下，以充分揭示</a:t>
            </a:r>
            <a:r>
              <a:rPr lang="zh-CN" altLang="en-US" b="1" dirty="0" smtClean="0"/>
              <a:t>其</a:t>
            </a:r>
            <a:r>
              <a:rPr lang="zh-CN" altLang="zh-CN" b="1" dirty="0" smtClean="0"/>
              <a:t>主题线索。例</a:t>
            </a:r>
            <a:r>
              <a:rPr lang="zh-CN" altLang="en-US" b="1" dirty="0" smtClean="0"/>
              <a:t>：</a:t>
            </a:r>
            <a:r>
              <a:rPr lang="zh-CN" altLang="zh-CN" b="1" dirty="0" smtClean="0">
                <a:solidFill>
                  <a:srgbClr val="0000FF"/>
                </a:solidFill>
              </a:rPr>
              <a:t>安</a:t>
            </a:r>
            <a:r>
              <a:rPr lang="zh-CN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全生产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203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公交系统  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27a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en-US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铁路行车  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322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en-US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zh-CN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467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/>
              <a:t>见</a:t>
            </a:r>
            <a:endParaRPr lang="en-US" altLang="zh-CN" b="1" dirty="0" smtClean="0"/>
          </a:p>
          <a:p>
            <a:r>
              <a:rPr lang="en-US" altLang="zh-CN" b="1" dirty="0" smtClean="0"/>
              <a:t>      </a:t>
            </a:r>
            <a:r>
              <a:rPr lang="zh-CN" altLang="en-US" b="1" dirty="0" smtClean="0"/>
              <a:t>将</a:t>
            </a:r>
            <a:r>
              <a:rPr lang="zh-CN" altLang="zh-CN" b="1" dirty="0" smtClean="0"/>
              <a:t>不作索引标目的词语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指引到用作标目的词语，亦称单纯参照、直接参照。大多用于标目的简称、别称，习惯用语或缩写等情况。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dirty="0" smtClean="0"/>
              <a:t>例：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舒庆春  见  老舍</a:t>
            </a:r>
            <a:endParaRPr lang="en-US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电脑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见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电子计算机</a:t>
            </a:r>
            <a:r>
              <a:rPr lang="en-US" altLang="zh-CN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zh-CN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zh-CN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543602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年鉴索引构成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结构分析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6.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使用说明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指导读者利用索引的说明性文字。一般包括：采用的索引法、标引的内容范围、款目编排方法、参照系统制作、使用各种符号的含义，使用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的注意事项，及其他应说明的情况等。它要置于索引正文之前，供读者首先阅读参考。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752644"/>
            <a:ext cx="7619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      </a:t>
            </a:r>
            <a:r>
              <a:rPr lang="zh-CN" altLang="zh-CN" sz="3600" b="1" dirty="0" smtClean="0"/>
              <a:t>我国年鉴比较重视自身目录（内向目录）的编制，不仅每一部年鉴都有卷内目录，大多数年鉴的目录还十分详尽，这可以认为是我国年鉴检索系统的一大特点</a:t>
            </a:r>
            <a:r>
              <a:rPr lang="zh-CN" altLang="zh-CN" sz="3600" dirty="0" smtClean="0"/>
              <a:t>。</a:t>
            </a:r>
            <a:r>
              <a:rPr lang="en-US" altLang="zh-CN" sz="3600" dirty="0" smtClean="0"/>
              <a:t>  </a:t>
            </a:r>
          </a:p>
          <a:p>
            <a:r>
              <a:rPr lang="en-US" altLang="zh-CN" sz="3600" dirty="0" smtClean="0"/>
              <a:t>     </a:t>
            </a:r>
            <a:r>
              <a:rPr lang="zh-CN" altLang="zh-CN" sz="3600" b="1" dirty="0" smtClean="0">
                <a:solidFill>
                  <a:srgbClr val="0000CC"/>
                </a:solidFill>
              </a:rPr>
              <a:t>年鉴目录简者四五页，详者数十页，大致有如下四种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——</a:t>
            </a:r>
            <a:endParaRPr lang="zh-CN" altLang="zh-CN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543602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索引词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索引语言的概念单位。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是在标引或检索文献时用以表达一定概念的语词或其他符号。包括标题词、关键词、单元词、叙词、分类号、专利号等。从标引文献</a:t>
            </a:r>
            <a:r>
              <a:rPr lang="zh-CN" altLang="en-US" b="1" dirty="0" smtClean="0"/>
              <a:t>的</a:t>
            </a:r>
            <a:r>
              <a:rPr lang="zh-CN" altLang="zh-CN" b="1" dirty="0" smtClean="0"/>
              <a:t>角度，可称之为“标引词”，从检索文献的角度，则称为“检索词”。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543602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主题词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用以表达文献主题概念的词语，</a:t>
            </a:r>
            <a:r>
              <a:rPr lang="zh-CN" altLang="en-US" b="1" dirty="0" smtClean="0"/>
              <a:t>但只</a:t>
            </a:r>
            <a:r>
              <a:rPr lang="zh-CN" altLang="zh-CN" b="1" dirty="0" smtClean="0"/>
              <a:t>是索引词的一种。</a:t>
            </a:r>
            <a:endParaRPr lang="en-US" altLang="zh-CN" b="1" dirty="0" smtClean="0"/>
          </a:p>
          <a:p>
            <a:r>
              <a:rPr lang="en-US" altLang="zh-CN" b="1" dirty="0" smtClean="0"/>
              <a:t>       </a:t>
            </a:r>
            <a:r>
              <a:rPr lang="zh-CN" altLang="en-US" b="1" dirty="0" smtClean="0"/>
              <a:t>现在</a:t>
            </a:r>
            <a:r>
              <a:rPr lang="zh-CN" altLang="zh-CN" b="1" dirty="0" smtClean="0"/>
              <a:t>广义</a:t>
            </a:r>
            <a:r>
              <a:rPr lang="zh-CN" altLang="en-US" b="1" dirty="0" smtClean="0"/>
              <a:t>上</a:t>
            </a:r>
            <a:r>
              <a:rPr lang="zh-CN" altLang="zh-CN" b="1" dirty="0" smtClean="0"/>
              <a:t>的主题词包括：标题词、叙词、单元词、关键词、自由词</a:t>
            </a:r>
            <a:r>
              <a:rPr lang="zh-CN" altLang="en-US" b="1" dirty="0" smtClean="0"/>
              <a:t>等</a:t>
            </a:r>
            <a:r>
              <a:rPr lang="zh-CN" altLang="zh-CN" b="1" dirty="0" smtClean="0"/>
              <a:t>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复合词</a:t>
            </a:r>
          </a:p>
          <a:p>
            <a:r>
              <a:rPr lang="en-US" altLang="zh-CN" sz="2600" b="1" dirty="0" smtClean="0"/>
              <a:t>       </a:t>
            </a:r>
            <a:r>
              <a:rPr lang="zh-CN" altLang="zh-CN" sz="2600" b="1" dirty="0" smtClean="0"/>
              <a:t>又称复合主题词、多元主题词。</a:t>
            </a:r>
            <a:endParaRPr lang="en-US" altLang="zh-CN" sz="2600" b="1" dirty="0" smtClean="0"/>
          </a:p>
          <a:p>
            <a:r>
              <a:rPr lang="en-US" altLang="zh-CN" sz="2600" b="1" dirty="0" smtClean="0"/>
              <a:t>       </a:t>
            </a:r>
            <a:r>
              <a:rPr lang="zh-CN" altLang="zh-CN" sz="2600" b="1" dirty="0" smtClean="0"/>
              <a:t>由两个或两个以上表达主题概念的单元词、关键词等构成，使词语含义进一步专指，逻辑关系趋于完整的词语。其细分为“可分解复合词”与“不可分解复合词”。它来自文献当中，也可在标引时由词语组配而成。如</a:t>
            </a:r>
            <a:r>
              <a:rPr lang="zh-CN" altLang="en-US" sz="2600" b="1" dirty="0" smtClean="0"/>
              <a:t>“</a:t>
            </a:r>
            <a:r>
              <a:rPr lang="zh-CN" altLang="zh-CN" sz="2600" b="1" dirty="0" smtClean="0"/>
              <a:t>北京大学信息管理系” 。</a:t>
            </a:r>
            <a:endParaRPr lang="en-US" altLang="zh-CN" sz="2600" b="1" dirty="0" smtClean="0"/>
          </a:p>
          <a:p>
            <a:r>
              <a:rPr lang="en-US" altLang="zh-CN" sz="2600" b="1" dirty="0" smtClean="0"/>
              <a:t>        </a:t>
            </a:r>
            <a:r>
              <a:rPr lang="zh-CN" altLang="zh-CN" sz="2600" b="1" dirty="0" smtClean="0"/>
              <a:t>固定式的书本式索引（如年鉴</a:t>
            </a:r>
            <a:r>
              <a:rPr lang="zh-CN" altLang="en-US" sz="2600" b="1" dirty="0" smtClean="0"/>
              <a:t>卷内</a:t>
            </a:r>
            <a:r>
              <a:rPr lang="zh-CN" altLang="zh-CN" sz="2600" b="1" dirty="0" smtClean="0"/>
              <a:t>索引）很多采用复合词，尤其是不可分解复合词作为标目。但其没有完全规范，仍属于人工抽取词。</a:t>
            </a:r>
            <a:endParaRPr lang="zh-CN" altLang="zh-CN" sz="26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有实质检索意义的标引词</a:t>
            </a:r>
          </a:p>
          <a:p>
            <a:r>
              <a:rPr lang="en-US" altLang="zh-CN" dirty="0" smtClean="0"/>
              <a:t>       </a:t>
            </a:r>
            <a:r>
              <a:rPr lang="zh-CN" altLang="zh-CN" b="1" dirty="0" smtClean="0"/>
              <a:t>无论人名、地名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主题词，所</a:t>
            </a:r>
            <a:r>
              <a:rPr lang="zh-CN" altLang="en-US" b="1" dirty="0" smtClean="0"/>
              <a:t>选择出的</a:t>
            </a:r>
            <a:r>
              <a:rPr lang="zh-CN" altLang="zh-CN" b="1" dirty="0" smtClean="0"/>
              <a:t>标引词（标目），必须要有实质的检索意义。</a:t>
            </a:r>
            <a:endParaRPr lang="en-US" altLang="zh-CN" b="1" dirty="0" smtClean="0"/>
          </a:p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这其中包含</a:t>
            </a:r>
            <a:r>
              <a:rPr lang="zh-CN" altLang="en-US" sz="2800" b="1" dirty="0" smtClean="0"/>
              <a:t>索引</a:t>
            </a:r>
            <a:r>
              <a:rPr lang="zh-CN" altLang="zh-CN" sz="2800" b="1" dirty="0" smtClean="0"/>
              <a:t>查全率与查准率之间的矛盾冲突。因年鉴</a:t>
            </a:r>
            <a:r>
              <a:rPr lang="zh-CN" altLang="en-US" sz="2800" b="1" dirty="0" smtClean="0"/>
              <a:t>卷内</a:t>
            </a:r>
            <a:r>
              <a:rPr lang="zh-CN" altLang="zh-CN" sz="2800" b="1" dirty="0" smtClean="0"/>
              <a:t>索引是有固定篇幅的书本式索引，一是要在有限篇幅内提供最多的检索点，二是要尽可能地压缩篇幅，提供最准的检索点。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有实质检索意义的标引词</a:t>
            </a:r>
          </a:p>
          <a:p>
            <a:r>
              <a:rPr lang="en-US" altLang="zh-CN" sz="3000" b="1" dirty="0" smtClean="0"/>
              <a:t>        </a:t>
            </a:r>
            <a:r>
              <a:rPr lang="zh-CN" altLang="zh-CN" sz="2800" b="1" dirty="0" smtClean="0"/>
              <a:t>即</a:t>
            </a:r>
            <a:r>
              <a:rPr lang="zh-CN" altLang="en-US" sz="2800" b="1" dirty="0" smtClean="0"/>
              <a:t>年鉴的</a:t>
            </a:r>
            <a:r>
              <a:rPr lang="zh-CN" altLang="zh-CN" sz="2800" b="1" dirty="0" smtClean="0"/>
              <a:t>索引容量是有限的，不可能也没有必要将所有检索词</a:t>
            </a:r>
            <a:r>
              <a:rPr lang="zh-CN" altLang="en-US" sz="2800" b="1" dirty="0" smtClean="0"/>
              <a:t>都</a:t>
            </a:r>
            <a:r>
              <a:rPr lang="zh-CN" altLang="zh-CN" sz="2800" b="1" dirty="0" smtClean="0"/>
              <a:t>列入</a:t>
            </a:r>
            <a:r>
              <a:rPr lang="zh-CN" altLang="en-US" sz="2800" b="1" dirty="0" smtClean="0"/>
              <a:t>书后</a:t>
            </a:r>
            <a:r>
              <a:rPr lang="zh-CN" altLang="zh-CN" sz="2800" b="1" dirty="0" smtClean="0"/>
              <a:t>索引中</a:t>
            </a:r>
            <a:r>
              <a:rPr lang="zh-CN" altLang="en-US" sz="2800" b="1" dirty="0" smtClean="0"/>
              <a:t>。</a:t>
            </a:r>
            <a:r>
              <a:rPr lang="zh-CN" altLang="zh-CN" sz="2800" b="1" dirty="0" smtClean="0"/>
              <a:t>读者通过使用索引，是要查</a:t>
            </a:r>
            <a:r>
              <a:rPr lang="zh-CN" altLang="en-US" sz="2800" b="1" dirty="0" smtClean="0"/>
              <a:t>找出</a:t>
            </a:r>
            <a:r>
              <a:rPr lang="zh-CN" altLang="zh-CN" sz="2800" b="1" dirty="0" smtClean="0"/>
              <a:t>有意义的信息，决不希望查到的是空信息、假信息、死信息。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</a:t>
            </a:r>
            <a:r>
              <a:rPr lang="zh-CN" altLang="zh-CN" sz="2800" b="1" dirty="0" smtClean="0"/>
              <a:t>解决这一矛盾，就必须将有实质检索意义的索引词列入索引</a:t>
            </a:r>
            <a:r>
              <a:rPr lang="zh-CN" altLang="en-US" sz="2800" b="1" dirty="0" smtClean="0"/>
              <a:t>之中</a:t>
            </a:r>
            <a:r>
              <a:rPr lang="zh-CN" altLang="zh-CN" sz="2800" b="1" dirty="0" smtClean="0"/>
              <a:t>，而剔除那些无用的、一带即过的、顺带提及的、一般罗列的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甚至与年鉴</a:t>
            </a:r>
            <a:r>
              <a:rPr lang="zh-CN" altLang="en-US" sz="2800" b="1" dirty="0" smtClean="0"/>
              <a:t>正文</a:t>
            </a:r>
            <a:r>
              <a:rPr lang="zh-CN" altLang="zh-CN" sz="2800" b="1" dirty="0" smtClean="0"/>
              <a:t>关系不大的索引词。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</a:t>
            </a:r>
            <a:endParaRPr lang="zh-CN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/>
              <a:t>        </a:t>
            </a:r>
            <a:r>
              <a:rPr lang="zh-CN" altLang="zh-CN" b="1" dirty="0" smtClean="0"/>
              <a:t>即</a:t>
            </a:r>
            <a:r>
              <a:rPr lang="zh-CN" altLang="en-US" b="1" dirty="0" smtClean="0"/>
              <a:t>依照年鉴的正式发排稿（现在通行的是</a:t>
            </a:r>
            <a:r>
              <a:rPr lang="en-US" altLang="zh-CN" b="1" dirty="0" smtClean="0"/>
              <a:t>PDF</a:t>
            </a:r>
            <a:r>
              <a:rPr lang="zh-CN" altLang="en-US" b="1" dirty="0" smtClean="0"/>
              <a:t>文档），进行一字一句的阅读，通过人脑分析判断，</a:t>
            </a:r>
            <a:r>
              <a:rPr lang="zh-CN" altLang="zh-CN" b="1" dirty="0" smtClean="0"/>
              <a:t>析</a:t>
            </a:r>
            <a:r>
              <a:rPr lang="zh-CN" altLang="en-US" b="1" dirty="0" smtClean="0"/>
              <a:t>出索引词，并用色笔标记出来。这一</a:t>
            </a:r>
            <a:r>
              <a:rPr lang="zh-CN" altLang="zh-CN" b="1" dirty="0" smtClean="0"/>
              <a:t>实际</a:t>
            </a:r>
            <a:r>
              <a:rPr lang="zh-CN" altLang="en-US" b="1" dirty="0" smtClean="0"/>
              <a:t>操作过程，也有人称之为“</a:t>
            </a:r>
            <a:r>
              <a:rPr lang="zh-CN" altLang="zh-CN" b="1" dirty="0" smtClean="0"/>
              <a:t>抽词</a:t>
            </a:r>
            <a:r>
              <a:rPr lang="zh-CN" altLang="en-US" b="1" dirty="0" smtClean="0"/>
              <a:t>”</a:t>
            </a:r>
            <a:r>
              <a:rPr lang="zh-CN" altLang="zh-CN" b="1" dirty="0" smtClean="0"/>
              <a:t>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主题标引</a:t>
            </a:r>
          </a:p>
          <a:p>
            <a:r>
              <a:rPr lang="en-US" altLang="zh-CN" dirty="0" smtClean="0"/>
              <a:t>        </a:t>
            </a:r>
            <a:r>
              <a:rPr lang="zh-CN" altLang="zh-CN" b="1" dirty="0" smtClean="0"/>
              <a:t>在编制</a:t>
            </a:r>
            <a:r>
              <a:rPr lang="zh-CN" altLang="en-US" b="1" dirty="0" smtClean="0"/>
              <a:t>年鉴</a:t>
            </a:r>
            <a:r>
              <a:rPr lang="zh-CN" altLang="zh-CN" b="1" dirty="0" smtClean="0"/>
              <a:t>索引过程中，主题标引是最重要、最关键，也是工作量最大的一个环节</a:t>
            </a:r>
            <a:r>
              <a:rPr lang="zh-CN" altLang="en-US" b="1" dirty="0" smtClean="0"/>
              <a:t>，自然就决定着年鉴索引的质量</a:t>
            </a:r>
            <a:r>
              <a:rPr lang="zh-CN" altLang="zh-CN" b="1" dirty="0" smtClean="0"/>
              <a:t>。</a:t>
            </a:r>
            <a:r>
              <a:rPr lang="en-US" altLang="zh-CN" dirty="0" smtClean="0"/>
              <a:t>        </a:t>
            </a:r>
            <a:endParaRPr lang="zh-CN" altLang="zh-C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主题标引</a:t>
            </a:r>
          </a:p>
          <a:p>
            <a:r>
              <a:rPr lang="en-US" altLang="zh-CN" sz="3000" b="1" dirty="0" smtClean="0"/>
              <a:t>       </a:t>
            </a:r>
            <a:r>
              <a:rPr lang="zh-CN" altLang="en-US" b="1" dirty="0" smtClean="0"/>
              <a:t>具体地</a:t>
            </a:r>
            <a:r>
              <a:rPr lang="zh-CN" altLang="zh-CN" b="1" dirty="0" smtClean="0"/>
              <a:t>是指从</a:t>
            </a:r>
            <a:r>
              <a:rPr lang="zh-CN" altLang="en-US" b="1" dirty="0" smtClean="0"/>
              <a:t>年鉴</a:t>
            </a:r>
            <a:r>
              <a:rPr lang="zh-CN" altLang="zh-CN" b="1" dirty="0" smtClean="0"/>
              <a:t>正文中分析出、抽取具有实质检索意义的词语，</a:t>
            </a:r>
            <a:r>
              <a:rPr lang="zh-CN" altLang="en-US" b="1" dirty="0" smtClean="0"/>
              <a:t>并</a:t>
            </a:r>
            <a:r>
              <a:rPr lang="zh-CN" altLang="zh-CN" b="1" dirty="0" smtClean="0"/>
              <a:t>加以一定程度的规范（后控），之后作为索引主题词列入索引</a:t>
            </a:r>
            <a:r>
              <a:rPr lang="zh-CN" altLang="en-US" b="1" dirty="0" smtClean="0"/>
              <a:t>正文</a:t>
            </a:r>
            <a:r>
              <a:rPr lang="zh-CN" altLang="zh-CN" b="1" dirty="0" smtClean="0"/>
              <a:t>的过程。</a:t>
            </a:r>
            <a:endParaRPr lang="en-US" altLang="zh-CN" b="1" dirty="0" smtClean="0"/>
          </a:p>
          <a:p>
            <a:pPr>
              <a:buNone/>
            </a:pPr>
            <a:endParaRPr lang="zh-CN" altLang="zh-CN" sz="30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主题标引</a:t>
            </a:r>
          </a:p>
          <a:p>
            <a:r>
              <a:rPr lang="en-US" altLang="zh-CN" sz="3000" b="1" dirty="0" smtClean="0"/>
              <a:t>       </a:t>
            </a:r>
            <a:r>
              <a:rPr lang="zh-CN" altLang="en-US" b="1" dirty="0" smtClean="0"/>
              <a:t>主</a:t>
            </a:r>
            <a:r>
              <a:rPr lang="zh-CN" altLang="en-US" b="1" dirty="0" smtClean="0"/>
              <a:t>题</a:t>
            </a:r>
            <a:r>
              <a:rPr lang="zh-CN" altLang="zh-CN" b="1" dirty="0" smtClean="0"/>
              <a:t>标引</a:t>
            </a:r>
            <a:r>
              <a:rPr lang="zh-CN" altLang="en-US" b="1" dirty="0" smtClean="0"/>
              <a:t>的</a:t>
            </a:r>
            <a:r>
              <a:rPr lang="zh-CN" altLang="zh-CN" b="1" dirty="0" smtClean="0"/>
              <a:t>好坏决定着整个索引的质量，标引数量决定着索引的篇幅，标引深度决定着索引的检索效果，标引层次又决定着索引的类型与形式。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技巧</a:t>
            </a:r>
            <a:endParaRPr lang="zh-CN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   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. </a:t>
            </a:r>
            <a:r>
              <a:rPr lang="zh-CN" altLang="zh-CN" b="1" dirty="0" smtClean="0"/>
              <a:t>专指性强。</a:t>
            </a:r>
            <a:r>
              <a:rPr lang="zh-CN" altLang="en-US" b="1" dirty="0" smtClean="0"/>
              <a:t>标引的</a:t>
            </a:r>
            <a:r>
              <a:rPr lang="zh-CN" altLang="zh-CN" b="1" dirty="0" smtClean="0"/>
              <a:t>主题词外延尽量缩小，以确保</a:t>
            </a:r>
            <a:r>
              <a:rPr lang="zh-CN" altLang="en-US" b="1" dirty="0" smtClean="0"/>
              <a:t>索引</a:t>
            </a:r>
            <a:r>
              <a:rPr lang="zh-CN" altLang="zh-CN" b="1" dirty="0" smtClean="0"/>
              <a:t>查准率。</a:t>
            </a:r>
            <a:endParaRPr lang="en-US" altLang="zh-CN" b="1" dirty="0" smtClean="0"/>
          </a:p>
          <a:p>
            <a:r>
              <a:rPr lang="en-US" altLang="zh-CN" dirty="0" smtClean="0"/>
              <a:t>    </a:t>
            </a:r>
            <a:r>
              <a:rPr lang="en-US" altLang="zh-CN" b="1" dirty="0" smtClean="0"/>
              <a:t>B. </a:t>
            </a:r>
            <a:r>
              <a:rPr lang="zh-CN" altLang="zh-CN" b="1" dirty="0" smtClean="0"/>
              <a:t>内容具体充实。不可用标语、口号和比喻、借代性的词语。应以名词、名词性词组、动名词为主。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371654"/>
            <a:ext cx="792459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详细目录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CN" altLang="zh-CN" sz="2800" b="1" dirty="0" smtClean="0"/>
              <a:t>或称详目，任何一部年鉴至少要有一个详细目录，它是年鉴目录的主要形式。详细目录一般包括篇目</a:t>
            </a:r>
            <a:r>
              <a:rPr lang="zh-CN" altLang="en-US" sz="2800" b="1" dirty="0" smtClean="0"/>
              <a:t>（</a:t>
            </a:r>
            <a:r>
              <a:rPr lang="zh-CN" altLang="zh-CN" sz="2800" b="1" dirty="0" smtClean="0"/>
              <a:t>部类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，栏目</a:t>
            </a:r>
            <a:r>
              <a:rPr lang="zh-CN" altLang="en-US" sz="2800" b="1" dirty="0" smtClean="0"/>
              <a:t>（</a:t>
            </a:r>
            <a:r>
              <a:rPr lang="zh-CN" altLang="zh-CN" sz="2800" b="1" dirty="0" smtClean="0"/>
              <a:t>分目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和条目。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 smtClean="0"/>
              <a:t>           </a:t>
            </a:r>
            <a:r>
              <a:rPr lang="zh-CN" altLang="zh-CN" sz="2800" b="1" dirty="0" smtClean="0"/>
              <a:t>从编制角度看，要全面、系统和实用，做到详而不赘，细而不乱。从读者角度看，要符合检索习惯，目录设置合乎情理，有所依据。从篇幅上看，</a:t>
            </a:r>
            <a:r>
              <a:rPr lang="zh-CN" altLang="en-US" sz="2800" b="1" dirty="0" smtClean="0"/>
              <a:t>应</a:t>
            </a:r>
            <a:r>
              <a:rPr lang="zh-CN" altLang="zh-CN" sz="2800" b="1" dirty="0" smtClean="0"/>
              <a:t>有限制，</a:t>
            </a:r>
            <a:r>
              <a:rPr lang="zh-CN" altLang="en-US" sz="2800" b="1" dirty="0" smtClean="0"/>
              <a:t>其</a:t>
            </a:r>
            <a:r>
              <a:rPr lang="zh-CN" altLang="zh-CN" sz="2800" b="1" dirty="0" smtClean="0"/>
              <a:t>占全书篇幅不超过</a:t>
            </a:r>
            <a:r>
              <a:rPr lang="en-US" altLang="zh-CN" sz="2800" b="1" dirty="0" smtClean="0"/>
              <a:t>5</a:t>
            </a:r>
            <a:r>
              <a:rPr lang="zh-CN" altLang="zh-CN" sz="2800" b="1" dirty="0" smtClean="0"/>
              <a:t>％为宜，篇幅过多将影响有效信息的揭示作用，也使检索反而不便。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695998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技巧</a:t>
            </a:r>
            <a:endParaRPr lang="zh-CN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000" b="1" dirty="0" smtClean="0"/>
              <a:t>     </a:t>
            </a:r>
            <a:r>
              <a:rPr lang="en-US" altLang="zh-CN" b="1" dirty="0" smtClean="0"/>
              <a:t>C. </a:t>
            </a:r>
            <a:r>
              <a:rPr lang="zh-CN" altLang="zh-CN" b="1" dirty="0" smtClean="0"/>
              <a:t>词语简洁浓缩。字数尽量压缩，越短越好，以</a:t>
            </a:r>
            <a:r>
              <a:rPr lang="en-US" altLang="zh-CN" b="1" dirty="0" smtClean="0"/>
              <a:t>10</a:t>
            </a:r>
            <a:r>
              <a:rPr lang="zh-CN" altLang="zh-CN" b="1" dirty="0" smtClean="0"/>
              <a:t>字以内为佳。不宜夹带有报道性的内容或数据。</a:t>
            </a:r>
          </a:p>
          <a:p>
            <a:r>
              <a:rPr lang="en-US" altLang="zh-CN" b="1" dirty="0" smtClean="0"/>
              <a:t>     D. </a:t>
            </a:r>
            <a:r>
              <a:rPr lang="zh-CN" altLang="zh-CN" b="1" dirty="0" smtClean="0"/>
              <a:t>单一主题。一个标引词（标目）内，</a:t>
            </a:r>
            <a:r>
              <a:rPr lang="zh-CN" altLang="en-US" b="1" dirty="0" smtClean="0"/>
              <a:t>尽量</a:t>
            </a:r>
            <a:r>
              <a:rPr lang="zh-CN" altLang="zh-CN" b="1" dirty="0" smtClean="0"/>
              <a:t>不出现并列的两个或以上的主题。可分解的复合主题要进行拆分</a:t>
            </a:r>
            <a:r>
              <a:rPr lang="zh-CN" altLang="en-US" b="1" dirty="0" smtClean="0"/>
              <a:t>处理</a:t>
            </a:r>
            <a:r>
              <a:rPr lang="zh-CN" altLang="zh-CN" b="1" dirty="0" smtClean="0"/>
              <a:t>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772196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技巧</a:t>
            </a:r>
            <a:endParaRPr lang="zh-CN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000" b="1" dirty="0" smtClean="0"/>
              <a:t>     </a:t>
            </a:r>
            <a:r>
              <a:rPr lang="en-US" altLang="zh-CN" b="1" dirty="0" smtClean="0"/>
              <a:t>E. </a:t>
            </a:r>
            <a:r>
              <a:rPr lang="zh-CN" altLang="zh-CN" b="1" dirty="0" smtClean="0"/>
              <a:t>中心词前置。为保证词义，并按中心词排序，提高专指性和查准率，须将中心词放于首位，其它带有修饰、限定的词语作为后缀处理，或采取省略、浓缩的方法作人工处理（这也是选定限定词的过程）。</a:t>
            </a:r>
            <a:r>
              <a:rPr lang="en-US" altLang="zh-CN" b="1" dirty="0" smtClean="0"/>
              <a:t>     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索引编制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19258"/>
            <a:ext cx="7772196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编制核心</a:t>
            </a:r>
            <a:r>
              <a:rPr lang="en-US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选词技术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zh-CN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标引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技巧</a:t>
            </a:r>
            <a:endParaRPr lang="zh-CN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000" b="1" dirty="0" smtClean="0"/>
              <a:t>     </a:t>
            </a:r>
            <a:r>
              <a:rPr lang="en-US" altLang="zh-CN" b="1" dirty="0" smtClean="0"/>
              <a:t>F. </a:t>
            </a:r>
            <a:r>
              <a:rPr lang="zh-CN" altLang="zh-CN" b="1" dirty="0" smtClean="0"/>
              <a:t>主题轮排。对具有独立检索意义的副标引词、后缀限定词等，也</a:t>
            </a:r>
            <a:r>
              <a:rPr lang="zh-CN" altLang="en-US" b="1" dirty="0" smtClean="0"/>
              <a:t>可</a:t>
            </a:r>
            <a:r>
              <a:rPr lang="zh-CN" altLang="zh-CN" b="1" dirty="0" smtClean="0"/>
              <a:t>作为索引标目进入排序，以扩大检索点，提高查全率。</a:t>
            </a:r>
            <a:endParaRPr lang="en-US" altLang="zh-CN" b="1" dirty="0" smtClean="0"/>
          </a:p>
          <a:p>
            <a:r>
              <a:rPr lang="en-US" altLang="zh-CN" b="1" dirty="0" smtClean="0"/>
              <a:t>    </a:t>
            </a:r>
            <a:r>
              <a:rPr lang="en-US" altLang="zh-CN" sz="3000" b="1" dirty="0" smtClean="0"/>
              <a:t>G</a:t>
            </a:r>
            <a:r>
              <a:rPr lang="en-US" altLang="zh-CN" dirty="0" smtClean="0"/>
              <a:t>. </a:t>
            </a:r>
            <a:r>
              <a:rPr lang="zh-CN" altLang="zh-CN" b="1" dirty="0" smtClean="0"/>
              <a:t>分级标引。对有上下、隶属关系的主题词，应设置二级甚至三级标目（在参照中称为附见），以增强主题的针对性和检索效果。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计算机辅助编制索引   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447852"/>
            <a:ext cx="777219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利用计算机进行年鉴索引的辅助编制，主要体现在三个方面，即录入、排版、自动排序。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</a:t>
            </a:r>
            <a:r>
              <a:rPr lang="zh-CN" altLang="zh-CN" sz="2800" b="1" dirty="0" smtClean="0"/>
              <a:t>经过多年探索，计算机已基本上应用于除了主题标引的索引编制全过程，如排序、排版、录入、打印、存储、输出等。当然，</a:t>
            </a:r>
            <a:r>
              <a:rPr lang="zh-CN" altLang="en-US" sz="2800" b="1" dirty="0" smtClean="0"/>
              <a:t>计算机辅助编制索引</a:t>
            </a:r>
            <a:r>
              <a:rPr lang="zh-CN" altLang="zh-CN" sz="2800" b="1" dirty="0" smtClean="0"/>
              <a:t>就是把传统手工编制索引的后期处理过程，移到了计算机上来完成，</a:t>
            </a:r>
            <a:r>
              <a:rPr lang="zh-CN" altLang="en-US" sz="2800" b="1" dirty="0" smtClean="0"/>
              <a:t>以</a:t>
            </a:r>
            <a:r>
              <a:rPr lang="zh-CN" altLang="zh-CN" sz="2800" b="1" dirty="0" smtClean="0"/>
              <a:t>减轻繁琐的</a:t>
            </a:r>
            <a:r>
              <a:rPr lang="zh-CN" altLang="en-US" sz="2800" b="1" dirty="0" smtClean="0"/>
              <a:t>手工</a:t>
            </a:r>
            <a:r>
              <a:rPr lang="zh-CN" altLang="zh-CN" sz="2800" b="1" dirty="0" smtClean="0"/>
              <a:t>制卡、排序</a:t>
            </a:r>
            <a:r>
              <a:rPr lang="zh-CN" altLang="en-US" sz="2800" b="1" dirty="0" smtClean="0"/>
              <a:t>、合并</a:t>
            </a:r>
            <a:r>
              <a:rPr lang="zh-CN" altLang="zh-CN" sz="2800" b="1" dirty="0" smtClean="0"/>
              <a:t>等劳动。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计算机辅助编制年鉴索引流程可归纳为几个步骤：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计算机辅助编制索引   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524050"/>
            <a:ext cx="7619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计算机辅助编制年鉴索引流程可归纳为几个步骤：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600" b="1" dirty="0" smtClean="0">
                <a:solidFill>
                  <a:srgbClr val="439838"/>
                </a:solidFill>
                <a:latin typeface="楷体" pitchFamily="49" charset="-122"/>
                <a:ea typeface="楷体" pitchFamily="49" charset="-122"/>
              </a:rPr>
              <a:t>人工标引索引词 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 录入索引款目 —→ 打印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未排序索引稿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 人工校对—→修改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索引稿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 计算机自动排序 —→ 文本转换、打印输出 。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1000" dirty="0" smtClean="0"/>
          </a:p>
          <a:p>
            <a:pPr>
              <a:buNone/>
            </a:pP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{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参看《年鉴信息与研究》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1998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年第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期 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计算机辅助编制年鉴索引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一文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}</a:t>
            </a:r>
            <a:endParaRPr lang="zh-CN" altLang="zh-CN" sz="2400" b="1" dirty="0" smtClean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7721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利用</a:t>
            </a:r>
            <a:r>
              <a:rPr lang="zh-CN" altLang="en-US" sz="2800" b="1" dirty="0" smtClean="0"/>
              <a:t>国内唯一一款针对中外文的</a:t>
            </a:r>
            <a:r>
              <a:rPr lang="zh-CN" altLang="zh-CN" sz="2800" b="1" dirty="0" smtClean="0"/>
              <a:t>“索引之星”软件</a:t>
            </a:r>
            <a:r>
              <a:rPr lang="zh-CN" altLang="en-US" sz="2800" b="1" dirty="0" smtClean="0"/>
              <a:t>，可以进行年鉴索引的</a:t>
            </a:r>
            <a:r>
              <a:rPr lang="zh-CN" altLang="zh-CN" sz="2800" b="1" dirty="0" smtClean="0"/>
              <a:t>辅助编制。</a:t>
            </a:r>
            <a:endParaRPr lang="en-US" altLang="zh-CN" sz="2800" b="1" dirty="0" smtClean="0"/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 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“索引之星” 优化了计算机辅助编制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索引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中的打字、录入，添加页码项等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流程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，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可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直接利用方正、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飞腾、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ID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等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国内外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排版软件生成的大样文件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和排版文件，如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S2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S72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PS2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MPS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NPS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以及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PDF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RTF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等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，进行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人工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标引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后的抽词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处理，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并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自动抽取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出标引词所在的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页码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，对索引词进行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排序，并跳转生成新的文件，进一步简化了计算机辅助编制年鉴索引的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流程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。</a:t>
            </a:r>
            <a:endParaRPr lang="zh-CN" altLang="zh-CN" sz="3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计算机辅助编制索引    </a:t>
            </a:r>
            <a:endParaRPr lang="zh-CN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524050"/>
            <a:ext cx="7619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“索引之星” 优化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后的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计算机辅助编制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索引流程</a:t>
            </a:r>
            <a:r>
              <a:rPr lang="zh-CN" altLang="zh-CN" sz="2800" b="1" dirty="0" smtClean="0"/>
              <a:t>：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600" b="1" dirty="0" smtClean="0">
                <a:solidFill>
                  <a:srgbClr val="439838"/>
                </a:solidFill>
                <a:latin typeface="楷体" pitchFamily="49" charset="-122"/>
                <a:ea typeface="楷体" pitchFamily="49" charset="-122"/>
              </a:rPr>
              <a:t>人工标引索引词 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打开书稿排版文件，抽取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索引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词，自动跟随页码项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—→ 校对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未排序索引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—→修改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索引稿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—→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软件内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自动排序 —→ 文本转换、打印输出 。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1000" dirty="0" smtClean="0"/>
          </a:p>
          <a:p>
            <a:pPr>
              <a:buNone/>
            </a:pP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{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参看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中国索引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2003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年第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期 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“索引之星”软件的研制和索引编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制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一文</a:t>
            </a:r>
            <a:r>
              <a:rPr lang="en-US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}</a:t>
            </a:r>
            <a:endParaRPr lang="zh-CN" altLang="zh-CN" sz="2400" b="1" dirty="0" smtClean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772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endParaRPr lang="zh-CN" altLang="zh-CN" sz="30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04" y="1419451"/>
            <a:ext cx="7924592" cy="54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295456"/>
            <a:ext cx="7772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endParaRPr lang="zh-CN" altLang="zh-CN" sz="30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06" y="1295456"/>
            <a:ext cx="8229385" cy="5257662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447852"/>
            <a:ext cx="7772196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索引之星”软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鉴索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编制步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骤</a:t>
            </a:r>
            <a:endParaRPr lang="en-US" altLang="zh-CN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1.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创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建索引项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目</a:t>
            </a:r>
            <a:endParaRPr lang="en-US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2.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设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置文件属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性</a:t>
            </a:r>
            <a:endParaRPr lang="en-US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3.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索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引词标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引</a:t>
            </a:r>
            <a:endParaRPr lang="en-US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4.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编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辑修改索引词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表</a:t>
            </a:r>
            <a:endParaRPr lang="en-US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5.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索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引词表排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序</a:t>
            </a:r>
            <a:endParaRPr lang="en-US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   6.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输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出打印索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引</a:t>
            </a:r>
            <a:endParaRPr lang="zh-CN" altLang="zh-CN" sz="3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295456"/>
            <a:ext cx="792459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简明目录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sz="2800" b="1" dirty="0" smtClean="0"/>
              <a:t>            </a:t>
            </a:r>
            <a:r>
              <a:rPr lang="zh-CN" altLang="en-US" sz="2800" b="1" dirty="0" smtClean="0"/>
              <a:t>也</a:t>
            </a:r>
            <a:r>
              <a:rPr lang="zh-CN" altLang="zh-CN" sz="2800" b="1" dirty="0" smtClean="0"/>
              <a:t>称</a:t>
            </a:r>
            <a:r>
              <a:rPr lang="zh-CN" altLang="en-US" sz="2800" b="1" dirty="0" smtClean="0"/>
              <a:t>为</a:t>
            </a:r>
            <a:r>
              <a:rPr lang="zh-CN" altLang="zh-CN" sz="2800" b="1" dirty="0" smtClean="0"/>
              <a:t>简目，可以说是详细目录的指南，对于不了解年鉴体系的读者来说，可起到引见、指导的作用；而对于查阅大量同一类内容的读者来说，可以迅速找到所要查阅的部类和栏目。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 smtClean="0"/>
              <a:t>            </a:t>
            </a:r>
            <a:r>
              <a:rPr lang="zh-CN" altLang="zh-CN" sz="2800" b="1" dirty="0" smtClean="0"/>
              <a:t>简明目录的编制要简练、明快，一般在一</a:t>
            </a:r>
            <a:r>
              <a:rPr lang="zh-CN" altLang="en-US" sz="2800" b="1" dirty="0" smtClean="0"/>
              <a:t>二</a:t>
            </a:r>
            <a:r>
              <a:rPr lang="zh-CN" altLang="zh-CN" sz="2800" b="1" dirty="0" smtClean="0"/>
              <a:t>页之间，</a:t>
            </a:r>
            <a:r>
              <a:rPr lang="zh-CN" altLang="en-US" sz="2800" b="1" dirty="0" smtClean="0"/>
              <a:t>收录</a:t>
            </a:r>
            <a:r>
              <a:rPr lang="zh-CN" altLang="zh-CN" sz="2800" b="1" dirty="0" smtClean="0"/>
              <a:t>篇目</a:t>
            </a:r>
            <a:r>
              <a:rPr lang="zh-CN" altLang="en-US" sz="2800" b="1" dirty="0" smtClean="0"/>
              <a:t>（</a:t>
            </a:r>
            <a:r>
              <a:rPr lang="zh-CN" altLang="zh-CN" sz="2800" b="1" dirty="0" smtClean="0"/>
              <a:t>部类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、栏目</a:t>
            </a:r>
            <a:r>
              <a:rPr lang="zh-CN" altLang="en-US" sz="2800" b="1" dirty="0" smtClean="0"/>
              <a:t>标题</a:t>
            </a:r>
            <a:r>
              <a:rPr lang="zh-CN" altLang="zh-CN" sz="2800" b="1" dirty="0" smtClean="0"/>
              <a:t>即可，</a:t>
            </a:r>
            <a:r>
              <a:rPr lang="zh-CN" altLang="en-US" sz="2800" b="1" dirty="0" smtClean="0"/>
              <a:t>以</a:t>
            </a:r>
            <a:r>
              <a:rPr lang="zh-CN" altLang="zh-CN" sz="2800" b="1" dirty="0" smtClean="0"/>
              <a:t>起到快速检索的作用。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371654"/>
            <a:ext cx="777219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索引之星”软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鉴索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编制步</a:t>
            </a:r>
            <a:r>
              <a:rPr lang="zh-CN" alt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骤</a:t>
            </a:r>
            <a:endParaRPr lang="en-US" altLang="zh-CN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1.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直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接生成索引款目，即带页码项的索引词</a:t>
            </a: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2.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可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以直接处理并生成二级款目、三级款目。</a:t>
            </a: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 3.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可对索引标目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进行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修改、确认后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，再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在列入索引之中，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提高效率，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保证质量。</a:t>
            </a:r>
            <a:endParaRPr lang="zh-CN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4.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编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制速度快，校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对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也进一步简化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。</a:t>
            </a:r>
            <a:endParaRPr lang="zh-CN" altLang="zh-CN" sz="2800" b="1" dirty="0" smtClean="0">
              <a:solidFill>
                <a:srgbClr val="0000CC"/>
              </a:solidFill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</a:rPr>
              <a:t>   5. 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实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现索引编制的后期环节全部自动化。</a:t>
            </a:r>
          </a:p>
          <a:p>
            <a:pPr algn="r"/>
            <a:r>
              <a:rPr lang="zh-CN" altLang="zh-CN" sz="2800" b="1" dirty="0" smtClean="0">
                <a:solidFill>
                  <a:srgbClr val="C00000"/>
                </a:solidFill>
              </a:rPr>
              <a:t>局限：需要人工标引索引词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381080"/>
            <a:ext cx="8076988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“索引之星”编制索引    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62100" y="1447852"/>
            <a:ext cx="77721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从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汉语言的特点来讲，索引自动编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制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（核心是自动标引）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是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无法实现的，它不像拼音或字母文字，其复杂程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度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使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计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算机还无法进行智能化处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理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。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换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句话说，计算机技术达不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到高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度智能化的运算，也就解决不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了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汉语言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的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索引词自动选取的难题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。</a:t>
            </a:r>
            <a:endParaRPr lang="en-US" altLang="zh-CN" sz="3000" b="1" dirty="0" smtClean="0">
              <a:solidFill>
                <a:srgbClr val="0000CC"/>
              </a:solidFill>
            </a:endParaRPr>
          </a:p>
          <a:p>
            <a:r>
              <a:rPr lang="en-US" altLang="zh-CN" sz="3000" b="1" dirty="0" smtClean="0">
                <a:solidFill>
                  <a:srgbClr val="0000CC"/>
                </a:solidFill>
              </a:rPr>
              <a:t> </a:t>
            </a:r>
            <a:r>
              <a:rPr lang="en-US" altLang="zh-CN" sz="3000" b="1" dirty="0" smtClean="0">
                <a:solidFill>
                  <a:srgbClr val="0000CC"/>
                </a:solidFill>
              </a:rPr>
              <a:t>       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从这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个意义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上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说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，“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索引之星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”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已是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利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用计算机进行索引辅助编制的最好结果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了，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也是国内唯一的索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引</a:t>
            </a:r>
            <a:r>
              <a:rPr lang="zh-CN" altLang="en-US" sz="3000" b="1" dirty="0" smtClean="0">
                <a:solidFill>
                  <a:srgbClr val="0000CC"/>
                </a:solidFill>
              </a:rPr>
              <a:t>编制专业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软</a:t>
            </a:r>
            <a:r>
              <a:rPr lang="zh-CN" altLang="zh-CN" sz="3000" b="1" dirty="0" smtClean="0">
                <a:solidFill>
                  <a:srgbClr val="0000CC"/>
                </a:solidFill>
              </a:rPr>
              <a:t>件。</a:t>
            </a:r>
            <a:endParaRPr lang="zh-CN" altLang="zh-CN" sz="3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73730" name="WordArt 2"/>
          <p:cNvSpPr>
            <a:spLocks noChangeArrowheads="1" noChangeShapeType="1"/>
          </p:cNvSpPr>
          <p:nvPr/>
        </p:nvSpPr>
        <p:spPr bwMode="auto">
          <a:xfrm>
            <a:off x="1447800" y="1600200"/>
            <a:ext cx="6400800" cy="823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8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68999"/>
                    </a:srgbClr>
                  </a:outerShdw>
                </a:effectLst>
                <a:latin typeface="黑体"/>
                <a:ea typeface="黑体"/>
              </a:rPr>
              <a:t>讲</a:t>
            </a:r>
            <a:r>
              <a:rPr lang="zh-CN" altLang="en-US" sz="4800" b="1" i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68999"/>
                    </a:srgbClr>
                  </a:outerShdw>
                </a:effectLst>
                <a:latin typeface="黑体"/>
                <a:ea typeface="黑体"/>
              </a:rPr>
              <a:t>座结</a:t>
            </a:r>
            <a:r>
              <a:rPr lang="zh-CN" altLang="en-US" sz="48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68999"/>
                    </a:srgbClr>
                  </a:outerShdw>
                </a:effectLst>
                <a:latin typeface="黑体"/>
                <a:ea typeface="黑体"/>
              </a:rPr>
              <a:t>束，谢谢 ！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506" y="5562544"/>
            <a:ext cx="4114692" cy="609600"/>
          </a:xfrm>
        </p:spPr>
        <p:txBody>
          <a:bodyPr/>
          <a:lstStyle/>
          <a:p>
            <a:pPr algn="ctr"/>
            <a:r>
              <a:rPr lang="zh-CN" altLang="en-US" sz="3200" i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王彦</a:t>
            </a:r>
            <a:r>
              <a:rPr lang="zh-CN" altLang="en-US" sz="3200" i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祥  </a:t>
            </a:r>
            <a:r>
              <a:rPr lang="en-US" altLang="zh-CN" sz="3200" i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13691152102@163.com</a:t>
            </a:r>
            <a:endParaRPr lang="zh-CN" altLang="en-US" sz="3200" i="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12" y="457278"/>
            <a:ext cx="8229600" cy="868363"/>
          </a:xfrm>
        </p:spPr>
        <p:txBody>
          <a:bodyPr/>
          <a:lstStyle/>
          <a:p>
            <a:pPr algn="r"/>
            <a:r>
              <a:rPr lang="zh-CN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 录</a:t>
            </a:r>
            <a:endParaRPr lang="zh-CN" altLang="en-US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5902" y="1143060"/>
            <a:ext cx="7924592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分目录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或称子目录，是为年鉴某一部分内容设立的目录</a:t>
            </a:r>
            <a:r>
              <a:rPr lang="zh-CN" altLang="en-US" sz="2800" b="1" dirty="0" smtClean="0"/>
              <a:t>，它是</a:t>
            </a:r>
            <a:r>
              <a:rPr lang="zh-CN" altLang="zh-CN" sz="2800" b="1" dirty="0" smtClean="0"/>
              <a:t>相对总目录</a:t>
            </a:r>
            <a:r>
              <a:rPr lang="zh-CN" altLang="en-US" sz="2800" b="1" dirty="0" smtClean="0"/>
              <a:t>（</a:t>
            </a:r>
            <a:r>
              <a:rPr lang="zh-CN" altLang="zh-CN" sz="2800" b="1" dirty="0" smtClean="0"/>
              <a:t>即详细目录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而言</a:t>
            </a:r>
            <a:r>
              <a:rPr lang="zh-CN" altLang="en-US" sz="2800" b="1" dirty="0" smtClean="0"/>
              <a:t>的，</a:t>
            </a:r>
            <a:r>
              <a:rPr lang="zh-CN" altLang="zh-CN" sz="2800" b="1" dirty="0" smtClean="0"/>
              <a:t>以简短为宜，一般在一</a:t>
            </a:r>
            <a:r>
              <a:rPr lang="zh-CN" altLang="en-US" sz="2800" b="1" dirty="0" smtClean="0"/>
              <a:t>二</a:t>
            </a:r>
            <a:r>
              <a:rPr lang="zh-CN" altLang="zh-CN" sz="2800" b="1" dirty="0" smtClean="0"/>
              <a:t>页之间。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以下情况适合</a:t>
            </a:r>
            <a:r>
              <a:rPr lang="zh-CN" altLang="en-US" sz="2800" b="1" dirty="0" smtClean="0"/>
              <a:t>编制</a:t>
            </a:r>
            <a:r>
              <a:rPr lang="zh-CN" altLang="zh-CN" sz="2800" b="1" dirty="0" smtClean="0"/>
              <a:t>分目录：①与年鉴整体内容的编制原则、方法有差异的部分，如《中国百科年鉴</a:t>
            </a:r>
            <a:r>
              <a:rPr lang="zh-CN" altLang="zh-CN" sz="2800" b="1" dirty="0" smtClean="0"/>
              <a:t>》的“</a:t>
            </a:r>
            <a:r>
              <a:rPr lang="zh-CN" altLang="zh-CN" sz="2800" b="1" dirty="0" smtClean="0"/>
              <a:t>世界概况</a:t>
            </a:r>
            <a:r>
              <a:rPr lang="zh-CN" altLang="en-US" sz="2800" b="1" dirty="0" smtClean="0"/>
              <a:t>”</a:t>
            </a:r>
            <a:r>
              <a:rPr lang="zh-CN" altLang="zh-CN" sz="2800" b="1" dirty="0" smtClean="0"/>
              <a:t>部分。②需要强调的部分，如《中国出版年鉴》“辞书出版专辑”，作为相对独立的一部分而设立分目录。③篇幅较大，为检索便利在</a:t>
            </a:r>
            <a:r>
              <a:rPr lang="zh-CN" altLang="en-US" sz="2800" b="1" dirty="0" smtClean="0"/>
              <a:t>某</a:t>
            </a:r>
            <a:r>
              <a:rPr lang="zh-CN" altLang="zh-CN" sz="2800" b="1" dirty="0" smtClean="0"/>
              <a:t>一部分前设置，如《台湾图书馆年鉴》在人物、图片等部分单设</a:t>
            </a:r>
            <a:r>
              <a:rPr lang="zh-CN" altLang="en-US" sz="2800" b="1" dirty="0" smtClean="0"/>
              <a:t>分</a:t>
            </a:r>
            <a:r>
              <a:rPr lang="zh-CN" altLang="zh-CN" sz="2800" b="1" dirty="0" smtClean="0"/>
              <a:t>目录。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Pages>0</Pages>
  <Words>8879</Words>
  <Characters>0</Characters>
  <Application>Microsoft Office PowerPoint</Application>
  <DocSecurity>0</DocSecurity>
  <PresentationFormat>全屏显示(4:3)</PresentationFormat>
  <Lines>0</Lines>
  <Paragraphs>333</Paragraphs>
  <Slides>82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83" baseType="lpstr">
      <vt:lpstr>Default Design</vt:lpstr>
      <vt:lpstr>王彦祥  13691152102@163.com</vt:lpstr>
      <vt:lpstr>年鉴的检索系统</vt:lpstr>
      <vt:lpstr>年鉴的检索系统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目 录</vt:lpstr>
      <vt:lpstr>索  引   </vt:lpstr>
      <vt:lpstr>书  眉</vt:lpstr>
      <vt:lpstr>书  眉</vt:lpstr>
      <vt:lpstr>书  眉</vt:lpstr>
      <vt:lpstr>页  码 </vt:lpstr>
      <vt:lpstr>页  码 </vt:lpstr>
      <vt:lpstr>色（灰）标 </vt:lpstr>
      <vt:lpstr>梯  标 </vt:lpstr>
      <vt:lpstr>年鉴索引编制技术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  引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索引编制    </vt:lpstr>
      <vt:lpstr>计算机辅助编制索引    </vt:lpstr>
      <vt:lpstr>计算机辅助编制索引    </vt:lpstr>
      <vt:lpstr>“索引之星”编制索引    </vt:lpstr>
      <vt:lpstr>计算机辅助编制索引    </vt:lpstr>
      <vt:lpstr>“索引之星”编制索引    </vt:lpstr>
      <vt:lpstr>“索引之星”编制索引    </vt:lpstr>
      <vt:lpstr>“索引之星”编制索引    </vt:lpstr>
      <vt:lpstr>“索引之星”编制索引    </vt:lpstr>
      <vt:lpstr>“索引之星”编制索引    </vt:lpstr>
      <vt:lpstr>王彦祥  13691152102@163.com</vt:lpstr>
    </vt:vector>
  </TitlesOfParts>
  <Company>Guild Design Inc.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Administrator</cp:lastModifiedBy>
  <cp:revision>98</cp:revision>
  <cp:lastPrinted>1899-12-30T00:00:00Z</cp:lastPrinted>
  <dcterms:created xsi:type="dcterms:W3CDTF">2007-02-20T07:59:33Z</dcterms:created>
  <dcterms:modified xsi:type="dcterms:W3CDTF">2015-06-08T00:43:49Z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2052-8.1.0.3281</vt:lpwstr>
  </property>
</Properties>
</file>